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75" r:id="rId5"/>
    <p:sldId id="271" r:id="rId6"/>
    <p:sldId id="272" r:id="rId7"/>
    <p:sldId id="262" r:id="rId8"/>
    <p:sldId id="257" r:id="rId9"/>
    <p:sldId id="263" r:id="rId10"/>
    <p:sldId id="258" r:id="rId11"/>
    <p:sldId id="276" r:id="rId12"/>
    <p:sldId id="264" r:id="rId13"/>
    <p:sldId id="259" r:id="rId14"/>
    <p:sldId id="277" r:id="rId15"/>
    <p:sldId id="265" r:id="rId16"/>
    <p:sldId id="261" r:id="rId17"/>
    <p:sldId id="278" r:id="rId18"/>
    <p:sldId id="266" r:id="rId19"/>
    <p:sldId id="260" r:id="rId20"/>
    <p:sldId id="279" r:id="rId21"/>
    <p:sldId id="274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03A23-5A0F-463A-820E-152CD0066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1A0E8-AD0D-46AE-86A9-36C062B9A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35A0-E9F4-46E4-BBA0-CCCA16F83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159A8-9210-4562-8C83-A482C7820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E8B4-B0BD-4084-AA22-23CCEA42F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6DA9D-FFF5-4CF4-8496-C3C41F14C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13FE0-DBBB-46A5-8372-3F499239C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81BF5-9A83-4817-916A-3ABD7E808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C7957-C4F9-47B7-9FF6-1187ABDEA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1E7A4-6FC9-447E-A39E-9F5E0053F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5A330-1093-41FD-8105-300E93D2D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99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900A2D0-D73A-49BD-BD98-D6DF174C71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lsalive.com/mitosis.htm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lsalive.com/cell_cycle.ht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solidFill>
                  <a:srgbClr val="7030A0"/>
                </a:solidFill>
              </a:rPr>
              <a:t>The Cell Cycle </a:t>
            </a:r>
            <a:br>
              <a:rPr lang="en-US" sz="7200" b="1" dirty="0">
                <a:solidFill>
                  <a:srgbClr val="7030A0"/>
                </a:solidFill>
              </a:rPr>
            </a:br>
            <a:r>
              <a:rPr lang="en-US" sz="7200" b="1" dirty="0">
                <a:solidFill>
                  <a:srgbClr val="7030A0"/>
                </a:solidFill>
              </a:rPr>
              <a:t>&amp;</a:t>
            </a:r>
            <a:br>
              <a:rPr lang="en-US" sz="7200" b="1" dirty="0">
                <a:solidFill>
                  <a:srgbClr val="7030A0"/>
                </a:solidFill>
              </a:rPr>
            </a:br>
            <a:r>
              <a:rPr lang="en-US" sz="7200" b="1" dirty="0">
                <a:solidFill>
                  <a:srgbClr val="7030A0"/>
                </a:solidFill>
              </a:rPr>
              <a:t> Cell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Prophase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Animal Cell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Plant Cell</a:t>
            </a:r>
          </a:p>
        </p:txBody>
      </p:sp>
      <p:pic>
        <p:nvPicPr>
          <p:cNvPr id="7178" name="Picture 10" descr="animal_pr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667000"/>
            <a:ext cx="3429000" cy="3429000"/>
          </a:xfrm>
          <a:noFill/>
          <a:ln/>
        </p:spPr>
      </p:pic>
      <p:pic>
        <p:nvPicPr>
          <p:cNvPr id="7182" name="Picture 14" descr="plant_pr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  <a:ln/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Prophase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Fotosearch.com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prophas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48768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11363"/>
          </a:xfrm>
        </p:spPr>
        <p:txBody>
          <a:bodyPr/>
          <a:lstStyle/>
          <a:p>
            <a:r>
              <a:rPr lang="en-US" sz="4000" b="1" dirty="0"/>
              <a:t>Metaphase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The cell prepares chromosomes for division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5257800" cy="5105400"/>
          </a:xfrm>
        </p:spPr>
        <p:txBody>
          <a:bodyPr/>
          <a:lstStyle/>
          <a:p>
            <a:r>
              <a:rPr lang="en-US" sz="3600" dirty="0"/>
              <a:t>Animal </a:t>
            </a:r>
            <a:r>
              <a:rPr lang="en-US" sz="3600" dirty="0" smtClean="0"/>
              <a:t>Cell &amp; Plant Cell</a:t>
            </a:r>
            <a:endParaRPr lang="en-US" sz="3600" dirty="0"/>
          </a:p>
          <a:p>
            <a:pPr lvl="1"/>
            <a:r>
              <a:rPr lang="en-US" sz="3200" dirty="0"/>
              <a:t>Chromosomes line up at the center of the cell</a:t>
            </a:r>
          </a:p>
          <a:p>
            <a:pPr lvl="1"/>
            <a:r>
              <a:rPr lang="en-US" sz="3200" dirty="0"/>
              <a:t>Spindle fibers attach from </a:t>
            </a:r>
            <a:r>
              <a:rPr lang="en-US" sz="3200" dirty="0" err="1" smtClean="0"/>
              <a:t>centrioles</a:t>
            </a:r>
            <a:r>
              <a:rPr lang="en-US" sz="3200" dirty="0" smtClean="0"/>
              <a:t> to </a:t>
            </a:r>
            <a:r>
              <a:rPr lang="en-US" sz="3200" dirty="0"/>
              <a:t>chromosomes at the </a:t>
            </a:r>
            <a:r>
              <a:rPr lang="en-US" sz="3200" dirty="0" err="1"/>
              <a:t>centromere</a:t>
            </a:r>
            <a:endParaRPr lang="en-US" sz="3200" dirty="0"/>
          </a:p>
          <a:p>
            <a:pPr lvl="1"/>
            <a:endParaRPr lang="en-US" sz="3200" dirty="0"/>
          </a:p>
          <a:p>
            <a:endParaRPr lang="en-US" sz="3600" dirty="0"/>
          </a:p>
        </p:txBody>
      </p:sp>
      <p:pic>
        <p:nvPicPr>
          <p:cNvPr id="16390" name="Picture 6" descr="metaph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Metaphase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Animal Cell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Plant Cell</a:t>
            </a:r>
          </a:p>
        </p:txBody>
      </p:sp>
      <p:pic>
        <p:nvPicPr>
          <p:cNvPr id="8202" name="Picture 10" descr="animal_meta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667000"/>
            <a:ext cx="3429000" cy="3429000"/>
          </a:xfrm>
          <a:noFill/>
          <a:ln/>
        </p:spPr>
      </p:pic>
      <p:pic>
        <p:nvPicPr>
          <p:cNvPr id="8204" name="Picture 12" descr="plant_meta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  <a:ln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Metaphase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Content Placeholder 11" descr="metaphase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7400" y="1752600"/>
            <a:ext cx="50292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Anaphase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The chromosomes divide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038600" cy="4724400"/>
          </a:xfrm>
        </p:spPr>
        <p:txBody>
          <a:bodyPr/>
          <a:lstStyle/>
          <a:p>
            <a:r>
              <a:rPr lang="en-US" sz="3200" dirty="0"/>
              <a:t>Animal </a:t>
            </a:r>
            <a:r>
              <a:rPr lang="en-US" sz="3200" dirty="0" smtClean="0"/>
              <a:t>Cell &amp; Plant Cell</a:t>
            </a:r>
            <a:endParaRPr lang="en-US" sz="3200" dirty="0"/>
          </a:p>
          <a:p>
            <a:pPr lvl="1"/>
            <a:r>
              <a:rPr lang="en-US" sz="2800" dirty="0"/>
              <a:t>Spindle fibers pull chromosomes apart</a:t>
            </a:r>
          </a:p>
          <a:p>
            <a:pPr lvl="1"/>
            <a:r>
              <a:rPr lang="en-US" sz="2800" dirty="0"/>
              <a:t>½ of each chromosome (called </a:t>
            </a:r>
            <a:r>
              <a:rPr lang="en-US" sz="2800" dirty="0" smtClean="0"/>
              <a:t>chromatid) </a:t>
            </a:r>
            <a:r>
              <a:rPr lang="en-US" sz="2800" dirty="0"/>
              <a:t>moves to </a:t>
            </a:r>
            <a:r>
              <a:rPr lang="en-US" sz="2800" dirty="0" smtClean="0"/>
              <a:t>opposite poles</a:t>
            </a: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17413" name="Picture 5" descr="anaph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81199"/>
            <a:ext cx="4114800" cy="4362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Anaphase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Animal Cell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Plant Cell</a:t>
            </a:r>
          </a:p>
        </p:txBody>
      </p:sp>
      <p:pic>
        <p:nvPicPr>
          <p:cNvPr id="10250" name="Picture 10" descr="animal_ana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743200"/>
            <a:ext cx="3429000" cy="3429000"/>
          </a:xfrm>
          <a:noFill/>
          <a:ln/>
        </p:spPr>
      </p:pic>
      <p:pic>
        <p:nvPicPr>
          <p:cNvPr id="10252" name="Picture 12" descr="plant_ana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743200"/>
            <a:ext cx="3429000" cy="3429000"/>
          </a:xfrm>
          <a:noFill/>
          <a:ln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Anaphase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Content Placeholder 11" descr="early-anapha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3200" y="1371600"/>
            <a:ext cx="3971925" cy="5084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z="4000" b="1"/>
              <a:t>Telophase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The cytoplasm divides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429000" cy="3382963"/>
          </a:xfrm>
        </p:spPr>
        <p:txBody>
          <a:bodyPr/>
          <a:lstStyle/>
          <a:p>
            <a:r>
              <a:rPr lang="en-US" sz="2800" dirty="0"/>
              <a:t>Animal Cell</a:t>
            </a:r>
          </a:p>
          <a:p>
            <a:pPr lvl="1"/>
            <a:r>
              <a:rPr lang="en-US" sz="2400" dirty="0"/>
              <a:t>DNA </a:t>
            </a:r>
            <a:r>
              <a:rPr lang="en-US" sz="2400" dirty="0" smtClean="0"/>
              <a:t>condenses</a:t>
            </a:r>
            <a:endParaRPr lang="en-US" sz="2400" dirty="0"/>
          </a:p>
          <a:p>
            <a:pPr lvl="1"/>
            <a:r>
              <a:rPr lang="en-US" sz="2400" dirty="0"/>
              <a:t>2 nuclei form</a:t>
            </a:r>
          </a:p>
          <a:p>
            <a:pPr lvl="1"/>
            <a:r>
              <a:rPr lang="en-US" sz="2400" dirty="0"/>
              <a:t>Cell membrane pinches in to form the 2 new daughter cells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524000"/>
            <a:ext cx="4038600" cy="3382963"/>
          </a:xfrm>
        </p:spPr>
        <p:txBody>
          <a:bodyPr/>
          <a:lstStyle/>
          <a:p>
            <a:r>
              <a:rPr lang="en-US" sz="2800" dirty="0"/>
              <a:t>Plant Cell</a:t>
            </a:r>
          </a:p>
          <a:p>
            <a:pPr lvl="1"/>
            <a:r>
              <a:rPr lang="en-US" sz="2400" dirty="0"/>
              <a:t>DNA </a:t>
            </a:r>
            <a:r>
              <a:rPr lang="en-US" sz="2400" dirty="0" smtClean="0"/>
              <a:t>condenses</a:t>
            </a:r>
            <a:endParaRPr lang="en-US" sz="2400" dirty="0"/>
          </a:p>
          <a:p>
            <a:pPr lvl="1"/>
            <a:r>
              <a:rPr lang="en-US" sz="2400" dirty="0"/>
              <a:t>2 nuclei form</a:t>
            </a:r>
          </a:p>
          <a:p>
            <a:pPr lvl="1"/>
            <a:r>
              <a:rPr lang="en-US" sz="2400" dirty="0"/>
              <a:t>New cell wall forms between </a:t>
            </a:r>
            <a:r>
              <a:rPr lang="en-US" sz="2400" dirty="0" smtClean="0"/>
              <a:t>the 2 nuclei </a:t>
            </a:r>
            <a:r>
              <a:rPr lang="en-US" sz="2400" dirty="0"/>
              <a:t>to form the 2 new daughter cells</a:t>
            </a:r>
          </a:p>
        </p:txBody>
      </p:sp>
      <p:pic>
        <p:nvPicPr>
          <p:cNvPr id="18437" name="Picture 5" descr="telophas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124200"/>
            <a:ext cx="26384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Telophase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Animal Cell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Plant Cell</a:t>
            </a:r>
          </a:p>
        </p:txBody>
      </p:sp>
      <p:pic>
        <p:nvPicPr>
          <p:cNvPr id="9226" name="Picture 10" descr="animal_tel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667000"/>
            <a:ext cx="3429000" cy="3429000"/>
          </a:xfrm>
          <a:noFill/>
          <a:ln/>
        </p:spPr>
      </p:pic>
      <p:pic>
        <p:nvPicPr>
          <p:cNvPr id="9228" name="Picture 12" descr="plant_tel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  <a:ln/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/>
              <a:t>The Cell Cycle</a:t>
            </a:r>
          </a:p>
        </p:txBody>
      </p:sp>
      <p:pic>
        <p:nvPicPr>
          <p:cNvPr id="21507" name="Picture 3" descr="e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066800"/>
            <a:ext cx="5486400" cy="5105400"/>
          </a:xfrm>
          <a:noFill/>
          <a:ln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5800" y="61722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6324600"/>
            <a:ext cx="449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http://www.nobel.se/medicine/laureates/2001/press.html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cytokinesi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533400"/>
            <a:ext cx="3657600" cy="5879259"/>
          </a:xfr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276600"/>
            <a:ext cx="5029200" cy="1143000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C00000"/>
                </a:solidFill>
              </a:rPr>
              <a:t>Telophase</a:t>
            </a:r>
            <a:r>
              <a:rPr lang="en-US" sz="5400" b="1" dirty="0" smtClean="0">
                <a:solidFill>
                  <a:srgbClr val="C00000"/>
                </a:solidFill>
              </a:rPr>
              <a:t> and </a:t>
            </a:r>
            <a:r>
              <a:rPr lang="en-US" sz="5400" b="1" dirty="0" err="1" smtClean="0">
                <a:solidFill>
                  <a:srgbClr val="C00000"/>
                </a:solidFill>
              </a:rPr>
              <a:t>cytokinesis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Content Placeholder 11" descr="telophas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533400"/>
            <a:ext cx="2643188" cy="5413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Mitosis</a:t>
            </a:r>
            <a:r>
              <a:rPr lang="en-US"/>
              <a:t> </a:t>
            </a:r>
            <a:r>
              <a:rPr lang="en-US" b="1"/>
              <a:t>Animation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hlinkClick r:id="rId2"/>
              </a:rPr>
              <a:t>http://www.cellsalive.com/mitosis.htm</a:t>
            </a:r>
            <a:r>
              <a:rPr lang="en-US" sz="2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76400" y="0"/>
            <a:ext cx="6143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Animal Mitosis -- Review</a:t>
            </a:r>
          </a:p>
          <a:p>
            <a:pPr eaLnBrk="0" hangingPunct="0"/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838200" y="1066800"/>
          <a:ext cx="7391400" cy="5577840"/>
        </p:xfrm>
        <a:graphic>
          <a:graphicData uri="http://schemas.openxmlformats.org/drawingml/2006/table">
            <a:tbl>
              <a:tblPr/>
              <a:tblGrid>
                <a:gridCol w="3733800"/>
                <a:gridCol w="3657600"/>
              </a:tblGrid>
              <a:tr h="1746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60" name="Picture 4" descr="interphas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1905000" cy="1276350"/>
          </a:xfrm>
          <a:prstGeom prst="rect">
            <a:avLst/>
          </a:prstGeom>
          <a:noFill/>
        </p:spPr>
      </p:pic>
      <p:pic>
        <p:nvPicPr>
          <p:cNvPr id="19462" name="Picture 6" descr="pro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1905000" cy="1276350"/>
          </a:xfrm>
          <a:prstGeom prst="rect">
            <a:avLst/>
          </a:prstGeom>
          <a:noFill/>
        </p:spPr>
      </p:pic>
      <p:pic>
        <p:nvPicPr>
          <p:cNvPr id="19464" name="Picture 8" descr="metaph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352800"/>
            <a:ext cx="1905000" cy="1276350"/>
          </a:xfrm>
          <a:prstGeom prst="rect">
            <a:avLst/>
          </a:prstGeom>
          <a:noFill/>
        </p:spPr>
      </p:pic>
      <p:pic>
        <p:nvPicPr>
          <p:cNvPr id="19466" name="Picture 10" descr="anapha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352800"/>
            <a:ext cx="1905000" cy="1276350"/>
          </a:xfrm>
          <a:prstGeom prst="rect">
            <a:avLst/>
          </a:prstGeom>
          <a:noFill/>
        </p:spPr>
      </p:pic>
      <p:pic>
        <p:nvPicPr>
          <p:cNvPr id="19468" name="Picture 12" descr="telophas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181600"/>
            <a:ext cx="1905000" cy="1276350"/>
          </a:xfrm>
          <a:prstGeom prst="rect">
            <a:avLst/>
          </a:prstGeom>
          <a:noFill/>
        </p:spPr>
      </p:pic>
      <p:pic>
        <p:nvPicPr>
          <p:cNvPr id="19470" name="Picture 14" descr="interphase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5257800"/>
            <a:ext cx="19050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28800" y="106363"/>
            <a:ext cx="5691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Plant Mitosis -- Review</a:t>
            </a:r>
          </a:p>
          <a:p>
            <a:pPr eaLnBrk="0" hangingPunct="0"/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/>
        </p:nvGraphicFramePr>
        <p:xfrm>
          <a:off x="450850" y="914400"/>
          <a:ext cx="8693150" cy="5669280"/>
        </p:xfrm>
        <a:graphic>
          <a:graphicData uri="http://schemas.openxmlformats.org/drawingml/2006/table">
            <a:tbl>
              <a:tblPr/>
              <a:tblGrid>
                <a:gridCol w="4386263"/>
                <a:gridCol w="4306887"/>
              </a:tblGrid>
              <a:tr h="1616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84" name="Picture 4" descr="alliuminterpha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1905000" cy="914400"/>
          </a:xfrm>
          <a:prstGeom prst="rect">
            <a:avLst/>
          </a:prstGeom>
          <a:noFill/>
        </p:spPr>
      </p:pic>
      <p:pic>
        <p:nvPicPr>
          <p:cNvPr id="20486" name="Picture 6" descr="alliumpro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0"/>
            <a:ext cx="1905000" cy="914400"/>
          </a:xfrm>
          <a:prstGeom prst="rect">
            <a:avLst/>
          </a:prstGeom>
          <a:noFill/>
        </p:spPr>
      </p:pic>
      <p:pic>
        <p:nvPicPr>
          <p:cNvPr id="20488" name="Picture 8" descr="alliummetaph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505200"/>
            <a:ext cx="1905000" cy="914400"/>
          </a:xfrm>
          <a:prstGeom prst="rect">
            <a:avLst/>
          </a:prstGeom>
          <a:noFill/>
        </p:spPr>
      </p:pic>
      <p:pic>
        <p:nvPicPr>
          <p:cNvPr id="20490" name="Picture 10" descr="alliumanapha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429000"/>
            <a:ext cx="1905000" cy="990600"/>
          </a:xfrm>
          <a:prstGeom prst="rect">
            <a:avLst/>
          </a:prstGeom>
          <a:noFill/>
        </p:spPr>
      </p:pic>
      <p:pic>
        <p:nvPicPr>
          <p:cNvPr id="20492" name="Picture 12" descr="alliumtelopha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5334000"/>
            <a:ext cx="1905000" cy="914400"/>
          </a:xfrm>
          <a:prstGeom prst="rect">
            <a:avLst/>
          </a:prstGeom>
          <a:noFill/>
        </p:spPr>
      </p:pic>
      <p:pic>
        <p:nvPicPr>
          <p:cNvPr id="20494" name="Picture 14" descr="alliuminterphas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334000"/>
            <a:ext cx="1905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Animated Cycle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8200" y="28956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hlinkClick r:id="rId2"/>
              </a:rPr>
              <a:t>http://www.cellsalive.com/cell_cycle.htm</a:t>
            </a:r>
            <a:r>
              <a:rPr lang="en-US" sz="2800" b="1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sz="7200" b="1"/>
              <a:t>MITOSIS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Mitosis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458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The process of cell division which results in the production of two daughter cells from a single parent cell. </a:t>
            </a:r>
          </a:p>
          <a:p>
            <a:pPr algn="ctr">
              <a:spcBef>
                <a:spcPct val="50000"/>
              </a:spcBef>
            </a:pPr>
            <a:endParaRPr lang="en-US" sz="3600" dirty="0"/>
          </a:p>
          <a:p>
            <a:pPr algn="ctr">
              <a:spcBef>
                <a:spcPct val="50000"/>
              </a:spcBef>
            </a:pPr>
            <a:r>
              <a:rPr lang="en-US" sz="3600" b="1" i="1" dirty="0"/>
              <a:t>The daughter cells are </a:t>
            </a:r>
            <a:r>
              <a:rPr lang="en-US" sz="3600" b="1" i="1" dirty="0">
                <a:solidFill>
                  <a:srgbClr val="FFFF00"/>
                </a:solidFill>
              </a:rPr>
              <a:t>identical</a:t>
            </a:r>
            <a:r>
              <a:rPr lang="en-US" sz="3600" b="1" i="1" dirty="0"/>
              <a:t> to one another and to the original parent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5400" cy="1143000"/>
          </a:xfrm>
        </p:spPr>
        <p:txBody>
          <a:bodyPr/>
          <a:lstStyle/>
          <a:p>
            <a:r>
              <a:rPr lang="en-US" sz="4000" b="1"/>
              <a:t>Mitosis can be divided into stages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239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tx1"/>
                </a:solidFill>
              </a:rPr>
              <a:t>Interphase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tx1"/>
                </a:solidFill>
              </a:rPr>
              <a:t>Prophase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tx1"/>
                </a:solidFill>
              </a:rPr>
              <a:t>Metaphase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tx1"/>
                </a:solidFill>
              </a:rPr>
              <a:t>Anaphase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tx1"/>
                </a:solidFill>
              </a:rPr>
              <a:t>Telophase &amp; Cytokinesis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Interphase</a:t>
            </a:r>
            <a:br>
              <a:rPr lang="en-US" sz="4000" b="1"/>
            </a:br>
            <a:r>
              <a:rPr lang="en-US" sz="4000"/>
              <a:t>The cell prepares for division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1"/>
            <a:ext cx="4419600" cy="2286000"/>
          </a:xfrm>
        </p:spPr>
        <p:txBody>
          <a:bodyPr/>
          <a:lstStyle/>
          <a:p>
            <a:r>
              <a:rPr lang="en-US" dirty="0"/>
              <a:t>Animal Cell </a:t>
            </a:r>
            <a:r>
              <a:rPr lang="en-US" dirty="0" smtClean="0"/>
              <a:t>&amp; Plant Cell</a:t>
            </a:r>
            <a:endParaRPr lang="en-US" dirty="0"/>
          </a:p>
          <a:p>
            <a:pPr lvl="1"/>
            <a:r>
              <a:rPr lang="en-US" dirty="0"/>
              <a:t>DNA replicated</a:t>
            </a:r>
          </a:p>
          <a:p>
            <a:pPr lvl="1"/>
            <a:r>
              <a:rPr lang="en-US" dirty="0"/>
              <a:t>Organelles replicated</a:t>
            </a:r>
          </a:p>
          <a:p>
            <a:pPr lvl="1"/>
            <a:r>
              <a:rPr lang="en-US" dirty="0"/>
              <a:t>Cell increases in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Cell grows and functions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14347" name="Picture 11" descr="interph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1605" y="2057400"/>
            <a:ext cx="505239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Interphase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Animal Cell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Plant Cell</a:t>
            </a:r>
          </a:p>
        </p:txBody>
      </p:sp>
      <p:pic>
        <p:nvPicPr>
          <p:cNvPr id="4108" name="Picture 12" descr="animal_inter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681288"/>
            <a:ext cx="3429000" cy="3429000"/>
          </a:xfrm>
          <a:noFill/>
          <a:ln/>
        </p:spPr>
      </p:pic>
      <p:pic>
        <p:nvPicPr>
          <p:cNvPr id="4109" name="Picture 13" descr="plant_inter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2681288"/>
            <a:ext cx="3429000" cy="3429000"/>
          </a:xfrm>
          <a:noFill/>
          <a:ln/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858963"/>
          </a:xfrm>
        </p:spPr>
        <p:txBody>
          <a:bodyPr/>
          <a:lstStyle/>
          <a:p>
            <a:r>
              <a:rPr lang="en-US" sz="4000" b="1"/>
              <a:t>Prophase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The cell prepares for nuclear division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4648200" cy="3581400"/>
          </a:xfrm>
        </p:spPr>
        <p:txBody>
          <a:bodyPr/>
          <a:lstStyle/>
          <a:p>
            <a:r>
              <a:rPr lang="en-US" sz="3600" dirty="0"/>
              <a:t>Animal </a:t>
            </a:r>
            <a:r>
              <a:rPr lang="en-US" sz="3600" dirty="0" smtClean="0"/>
              <a:t>&amp; Plant Cell</a:t>
            </a:r>
            <a:endParaRPr lang="en-US" sz="3600" dirty="0"/>
          </a:p>
          <a:p>
            <a:pPr lvl="1"/>
            <a:r>
              <a:rPr lang="en-US" sz="3200" dirty="0"/>
              <a:t>Packages DNA into </a:t>
            </a:r>
            <a:r>
              <a:rPr lang="en-US" sz="3200" dirty="0" smtClean="0"/>
              <a:t>chromosomes and become visible</a:t>
            </a:r>
          </a:p>
          <a:p>
            <a:pPr lvl="1"/>
            <a:r>
              <a:rPr lang="en-US" sz="3200" dirty="0" smtClean="0"/>
              <a:t>Nuclear membrane dissolves</a:t>
            </a:r>
          </a:p>
          <a:p>
            <a:pPr lvl="1">
              <a:buNone/>
            </a:pPr>
            <a:endParaRPr lang="en-US" sz="3200" dirty="0"/>
          </a:p>
        </p:txBody>
      </p:sp>
      <p:pic>
        <p:nvPicPr>
          <p:cNvPr id="15365" name="Picture 5" descr="propha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1410" y="2057400"/>
            <a:ext cx="485019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FFFFFF"/>
      </a:dk1>
      <a:lt1>
        <a:srgbClr val="FFFFFF"/>
      </a:lt1>
      <a:dk2>
        <a:srgbClr val="CCFF33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FFCCFF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CCFF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FFFFF"/>
        </a:dk1>
        <a:lt1>
          <a:srgbClr val="FFFFFF"/>
        </a:lt1>
        <a:dk2>
          <a:srgbClr val="CCFF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FF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4036</TotalTime>
  <Words>273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The Cell Cycle  &amp;  Cell Division</vt:lpstr>
      <vt:lpstr>The Cell Cycle</vt:lpstr>
      <vt:lpstr>Animated Cycle</vt:lpstr>
      <vt:lpstr>MITOSIS </vt:lpstr>
      <vt:lpstr>Mitosis</vt:lpstr>
      <vt:lpstr>Mitosis can be divided into stages </vt:lpstr>
      <vt:lpstr>Interphase The cell prepares for division</vt:lpstr>
      <vt:lpstr>Interphase</vt:lpstr>
      <vt:lpstr>Prophase The cell prepares for nuclear division</vt:lpstr>
      <vt:lpstr>Prophase</vt:lpstr>
      <vt:lpstr>Prophase</vt:lpstr>
      <vt:lpstr>Metaphase The cell prepares chromosomes for division</vt:lpstr>
      <vt:lpstr>Metaphase</vt:lpstr>
      <vt:lpstr>Metaphase</vt:lpstr>
      <vt:lpstr>Anaphase The chromosomes divide</vt:lpstr>
      <vt:lpstr>Anaphase</vt:lpstr>
      <vt:lpstr>Anaphase</vt:lpstr>
      <vt:lpstr>Telophase The cytoplasm divides</vt:lpstr>
      <vt:lpstr>Telophase</vt:lpstr>
      <vt:lpstr>Telophase and cytokinesis</vt:lpstr>
      <vt:lpstr>Mitosis Animation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Mary Poarch</dc:creator>
  <cp:lastModifiedBy>Xuser</cp:lastModifiedBy>
  <cp:revision>84</cp:revision>
  <dcterms:created xsi:type="dcterms:W3CDTF">2003-03-16T03:38:29Z</dcterms:created>
  <dcterms:modified xsi:type="dcterms:W3CDTF">2014-02-13T15:15:59Z</dcterms:modified>
</cp:coreProperties>
</file>