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4"/>
  </p:handoutMasterIdLst>
  <p:sldIdLst>
    <p:sldId id="267" r:id="rId2"/>
    <p:sldId id="257" r:id="rId3"/>
    <p:sldId id="258" r:id="rId4"/>
    <p:sldId id="259" r:id="rId5"/>
    <p:sldId id="260" r:id="rId6"/>
    <p:sldId id="261" r:id="rId7"/>
    <p:sldId id="269" r:id="rId8"/>
    <p:sldId id="271" r:id="rId9"/>
    <p:sldId id="272" r:id="rId10"/>
    <p:sldId id="273" r:id="rId11"/>
    <p:sldId id="274" r:id="rId12"/>
    <p:sldId id="266" r:id="rId13"/>
  </p:sldIdLst>
  <p:sldSz cx="9144000" cy="6858000" type="screen4x3"/>
  <p:notesSz cx="6858000" cy="9083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96"/>
      </p:cViewPr>
      <p:guideLst>
        <p:guide orient="horz" pos="2861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71F28-1A48-49F8-84C5-4BC155DF5DED}" type="datetimeFigureOut">
              <a:rPr lang="en-US" smtClean="0"/>
              <a:pPr/>
              <a:t>10/6/2010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27915"/>
            <a:ext cx="2971800" cy="4541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2EA2A9-D455-4C4F-B927-993A5BE2F3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1202-65A3-4B48-A8BC-273D71743208}" type="datetimeFigureOut">
              <a:rPr lang="en-US" smtClean="0"/>
              <a:pPr/>
              <a:t>10/6/2010</a:t>
            </a:fld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70C81F-3E6F-49F8-9164-C2CF08AD1F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1202-65A3-4B48-A8BC-273D71743208}" type="datetimeFigureOut">
              <a:rPr lang="en-US" smtClean="0"/>
              <a:pPr/>
              <a:t>10/6/2010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C81F-3E6F-49F8-9164-C2CF08AD1F2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1202-65A3-4B48-A8BC-273D71743208}" type="datetimeFigureOut">
              <a:rPr lang="en-US" smtClean="0"/>
              <a:pPr/>
              <a:t>10/6/2010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C81F-3E6F-49F8-9164-C2CF08AD1F2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8121202-65A3-4B48-A8BC-273D71743208}" type="datetimeFigureOut">
              <a:rPr lang="en-US" smtClean="0"/>
              <a:pPr/>
              <a:t>10/6/2010</a:t>
            </a:fld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C370C81F-3E6F-49F8-9164-C2CF08AD1F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1202-65A3-4B48-A8BC-273D71743208}" type="datetimeFigureOut">
              <a:rPr lang="en-US" smtClean="0"/>
              <a:pPr/>
              <a:t>10/6/2010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C81F-3E6F-49F8-9164-C2CF08AD1F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1202-65A3-4B48-A8BC-273D71743208}" type="datetimeFigureOut">
              <a:rPr lang="en-US" smtClean="0"/>
              <a:pPr/>
              <a:t>10/6/2010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C81F-3E6F-49F8-9164-C2CF08AD1F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C81F-3E6F-49F8-9164-C2CF08AD1F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1202-65A3-4B48-A8BC-273D71743208}" type="datetimeFigureOut">
              <a:rPr lang="en-US" smtClean="0"/>
              <a:pPr/>
              <a:t>10/6/2010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1202-65A3-4B48-A8BC-273D71743208}" type="datetimeFigureOut">
              <a:rPr lang="en-US" smtClean="0"/>
              <a:pPr/>
              <a:t>10/6/2010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C81F-3E6F-49F8-9164-C2CF08AD1F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1202-65A3-4B48-A8BC-273D71743208}" type="datetimeFigureOut">
              <a:rPr lang="en-US" smtClean="0"/>
              <a:pPr/>
              <a:t>10/6/2010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0C81F-3E6F-49F8-9164-C2CF08AD1F2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08121202-65A3-4B48-A8BC-273D71743208}" type="datetimeFigureOut">
              <a:rPr lang="en-US" smtClean="0"/>
              <a:pPr/>
              <a:t>10/6/2010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370C81F-3E6F-49F8-9164-C2CF08AD1F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21202-65A3-4B48-A8BC-273D71743208}" type="datetimeFigureOut">
              <a:rPr lang="en-US" smtClean="0"/>
              <a:pPr/>
              <a:t>10/6/2010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70C81F-3E6F-49F8-9164-C2CF08AD1F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8121202-65A3-4B48-A8BC-273D71743208}" type="datetimeFigureOut">
              <a:rPr lang="en-US" smtClean="0"/>
              <a:pPr/>
              <a:t>10/6/2010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C370C81F-3E6F-49F8-9164-C2CF08AD1F2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676400"/>
          </a:xfrm>
        </p:spPr>
        <p:txBody>
          <a:bodyPr>
            <a:normAutofit fontScale="90000"/>
          </a:bodyPr>
          <a:lstStyle/>
          <a:p>
            <a:pPr algn="ctr"/>
            <a:r>
              <a:rPr sz="5400" b="1" smtClean="0">
                <a:latin typeface="Papyrus" pitchFamily="66" charset="0"/>
              </a:rPr>
              <a:t>Characteristics of Life</a:t>
            </a:r>
            <a:br>
              <a:rPr sz="5400" b="1" smtClean="0">
                <a:latin typeface="Papyrus" pitchFamily="66" charset="0"/>
              </a:rPr>
            </a:br>
            <a:r>
              <a:rPr sz="5400" b="1" smtClean="0">
                <a:latin typeface="Papyrus" pitchFamily="66" charset="0"/>
              </a:rPr>
              <a:t>Quiz</a:t>
            </a:r>
            <a:endParaRPr lang="en-US" sz="5400" b="1" dirty="0">
              <a:latin typeface="Papyrus" pitchFamily="66" charset="0"/>
            </a:endParaRPr>
          </a:p>
        </p:txBody>
      </p:sp>
      <p:pic>
        <p:nvPicPr>
          <p:cNvPr id="1026" name="Picture 2" descr="C:\Documents and Settings\duncansta\Local Settings\Temporary Internet Files\Content.IE5\T5RJMPU7\MCj04248560000[1]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3200400" y="2145894"/>
            <a:ext cx="2597944" cy="2597944"/>
          </a:xfrm>
          <a:prstGeom prst="rect">
            <a:avLst/>
          </a:prstGeom>
          <a:noFill/>
        </p:spPr>
      </p:pic>
      <p:pic>
        <p:nvPicPr>
          <p:cNvPr id="1027" name="Picture 3" descr="C:\Documents and Settings\duncansta\Local Settings\Temporary Internet Files\Content.IE5\LTEQT525\MPj0437308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2743200"/>
            <a:ext cx="2438400" cy="3652382"/>
          </a:xfrm>
          <a:prstGeom prst="rect">
            <a:avLst/>
          </a:prstGeom>
          <a:noFill/>
        </p:spPr>
      </p:pic>
      <p:pic>
        <p:nvPicPr>
          <p:cNvPr id="7" name="Picture 6" descr="oocyt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4495800"/>
            <a:ext cx="2667000" cy="19446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743200"/>
            <a:ext cx="8153400" cy="28956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sz="3600" dirty="0" smtClean="0"/>
              <a:t>Growth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3600" dirty="0" smtClean="0"/>
              <a:t>Reproduction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3600" dirty="0" smtClean="0"/>
              <a:t>Movement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3600" dirty="0" smtClean="0"/>
              <a:t>Use of energy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05000"/>
          </a:xfrm>
        </p:spPr>
        <p:txBody>
          <a:bodyPr>
            <a:noAutofit/>
          </a:bodyPr>
          <a:lstStyle/>
          <a:p>
            <a:r>
              <a:rPr sz="4400" b="1" smtClean="0"/>
              <a:t>9.  All of the following are examples of characteristics of life EXCEPT</a:t>
            </a:r>
            <a:endParaRPr lang="en-US" sz="4400" b="1" dirty="0"/>
          </a:p>
        </p:txBody>
      </p:sp>
    </p:spTree>
  </p:cSld>
  <p:clrMapOvr>
    <a:masterClrMapping/>
  </p:clrMapOvr>
  <p:transition advTm="45000">
    <p:pull dir="u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743200"/>
            <a:ext cx="8153400" cy="28956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sz="3600" dirty="0" smtClean="0"/>
              <a:t>Biosphere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3600" dirty="0" smtClean="0"/>
              <a:t>Ecosystem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3600" dirty="0" smtClean="0"/>
              <a:t>Population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3600" dirty="0" smtClean="0"/>
              <a:t>Environment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05000"/>
          </a:xfrm>
        </p:spPr>
        <p:txBody>
          <a:bodyPr>
            <a:noAutofit/>
          </a:bodyPr>
          <a:lstStyle/>
          <a:p>
            <a:r>
              <a:rPr sz="4400" b="1" smtClean="0"/>
              <a:t>10.  What is the term for a group of organisms of one type living in the same place?</a:t>
            </a:r>
            <a:endParaRPr lang="en-US" sz="4400" b="1" dirty="0"/>
          </a:p>
        </p:txBody>
      </p:sp>
    </p:spTree>
  </p:cSld>
  <p:clrMapOvr>
    <a:masterClrMapping/>
  </p:clrMapOvr>
  <p:transition advTm="45000">
    <p:newsflash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667000"/>
            <a:ext cx="4800600" cy="685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/>
              <a:t>Let’s trade and grade</a:t>
            </a:r>
            <a:endParaRPr lang="en-US" sz="36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752600"/>
          </a:xfrm>
        </p:spPr>
        <p:txBody>
          <a:bodyPr>
            <a:noAutofit/>
          </a:bodyPr>
          <a:lstStyle/>
          <a:p>
            <a:pPr algn="ctr"/>
            <a:r>
              <a:rPr lang="en-US" sz="6600" b="1" dirty="0" smtClean="0">
                <a:latin typeface="Papyrus" pitchFamily="66" charset="0"/>
              </a:rPr>
              <a:t>You did a fantastic job!!!!</a:t>
            </a:r>
            <a:endParaRPr lang="en-US" sz="6600" b="1" dirty="0">
              <a:latin typeface="Papyrus" pitchFamily="66" charset="0"/>
            </a:endParaRPr>
          </a:p>
        </p:txBody>
      </p:sp>
      <p:pic>
        <p:nvPicPr>
          <p:cNvPr id="1027" name="Picture 3" descr="C:\Documents and Settings\duncansta\Local Settings\Temporary Internet Files\Content.IE5\SWG0XJ37\MP900422646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2438400"/>
            <a:ext cx="5410200" cy="363075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ndAc>
      <p:stSnd>
        <p:snd r:embed="rId2" name="applause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505200"/>
            <a:ext cx="8382000" cy="3001963"/>
          </a:xfrm>
        </p:spPr>
        <p:txBody>
          <a:bodyPr>
            <a:normAutofit/>
          </a:bodyPr>
          <a:lstStyle/>
          <a:p>
            <a:pPr marL="514350" indent="-514350">
              <a:buAutoNum type="alphaUcPeriod"/>
            </a:pPr>
            <a:r>
              <a:rPr lang="en-US" sz="4000" b="1" dirty="0" smtClean="0"/>
              <a:t>Homeostasis </a:t>
            </a:r>
          </a:p>
          <a:p>
            <a:pPr marL="514350" indent="-514350">
              <a:buAutoNum type="alphaUcPeriod"/>
            </a:pPr>
            <a:r>
              <a:rPr lang="en-US" sz="4000" b="1" dirty="0" smtClean="0"/>
              <a:t>Development</a:t>
            </a:r>
          </a:p>
          <a:p>
            <a:pPr marL="514350" indent="-514350">
              <a:buAutoNum type="alphaUcPeriod"/>
            </a:pPr>
            <a:r>
              <a:rPr lang="en-US" sz="4000" b="1" dirty="0" smtClean="0"/>
              <a:t>Asexual reproduction</a:t>
            </a:r>
          </a:p>
          <a:p>
            <a:pPr marL="514350" indent="-514350">
              <a:buAutoNum type="alphaUcPeriod"/>
            </a:pPr>
            <a:r>
              <a:rPr lang="en-US" sz="4000" b="1" dirty="0" smtClean="0"/>
              <a:t>Sexual reproduction</a:t>
            </a:r>
            <a:endParaRPr lang="en-US" sz="40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49562"/>
          </a:xfrm>
        </p:spPr>
        <p:txBody>
          <a:bodyPr>
            <a:noAutofit/>
          </a:bodyPr>
          <a:lstStyle/>
          <a:p>
            <a:r>
              <a:rPr lang="en-US" sz="4400" b="1" dirty="0" smtClean="0"/>
              <a:t>1.  The process in which 2 cells from different parents unite to produce the first cell of a new organism is called</a:t>
            </a:r>
            <a:endParaRPr lang="en-US" sz="4400" b="1" dirty="0"/>
          </a:p>
        </p:txBody>
      </p:sp>
    </p:spTree>
  </p:cSld>
  <p:clrMapOvr>
    <a:masterClrMapping/>
  </p:clrMapOvr>
  <p:transition advTm="45000">
    <p:fade thruBlk="1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2773363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pPr marL="514350" indent="-514350">
              <a:buAutoNum type="alphaUcPeriod"/>
            </a:pPr>
            <a:r>
              <a:rPr lang="en-US" sz="3600" b="1" dirty="0" smtClean="0"/>
              <a:t>metabolism</a:t>
            </a:r>
          </a:p>
          <a:p>
            <a:pPr marL="514350" indent="-514350">
              <a:buAutoNum type="alphaUcPeriod"/>
            </a:pPr>
            <a:r>
              <a:rPr lang="en-US" sz="3600" b="1" dirty="0" smtClean="0"/>
              <a:t>A genome</a:t>
            </a:r>
          </a:p>
          <a:p>
            <a:pPr marL="514350" indent="-514350">
              <a:buAutoNum type="alphaUcPeriod"/>
            </a:pPr>
            <a:r>
              <a:rPr lang="en-US" sz="3600" b="1" dirty="0" smtClean="0"/>
              <a:t>evolution</a:t>
            </a:r>
          </a:p>
          <a:p>
            <a:pPr marL="514350" indent="-514350">
              <a:buAutoNum type="alphaUcPeriod"/>
            </a:pPr>
            <a:r>
              <a:rPr lang="en-US" sz="3600" b="1" dirty="0" smtClean="0"/>
              <a:t>homeostasis</a:t>
            </a:r>
          </a:p>
          <a:p>
            <a:pPr marL="514350" indent="-514350">
              <a:buAutoNum type="alphaUcPeriod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3001962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2.  The process by which organisms keep their internal conditions relatively stable is called</a:t>
            </a:r>
            <a:endParaRPr lang="en-US" sz="4800" b="1" dirty="0"/>
          </a:p>
        </p:txBody>
      </p:sp>
    </p:spTree>
  </p:cSld>
  <p:clrMapOvr>
    <a:masterClrMapping/>
  </p:clrMapOvr>
  <p:transition advTm="45000">
    <p:fade thruBlk="1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77200" cy="43434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514350" indent="-514350">
              <a:buAutoNum type="alphaUcPeriod"/>
            </a:pPr>
            <a:r>
              <a:rPr lang="en-US" sz="4800" b="1" dirty="0" smtClean="0"/>
              <a:t>The study of animals only</a:t>
            </a:r>
          </a:p>
          <a:p>
            <a:pPr marL="514350" indent="-514350">
              <a:buAutoNum type="alphaUcPeriod"/>
            </a:pPr>
            <a:r>
              <a:rPr lang="en-US" sz="4800" b="1" dirty="0" smtClean="0"/>
              <a:t>The study of plants only</a:t>
            </a:r>
          </a:p>
          <a:p>
            <a:pPr marL="514350" indent="-514350">
              <a:buAutoNum type="alphaUcPeriod"/>
            </a:pPr>
            <a:r>
              <a:rPr lang="en-US" sz="4800" b="1" dirty="0" smtClean="0"/>
              <a:t>The study of life</a:t>
            </a:r>
          </a:p>
          <a:p>
            <a:pPr marL="514350" indent="-514350">
              <a:buAutoNum type="alphaUcPeriod"/>
            </a:pPr>
            <a:r>
              <a:rPr lang="en-US" sz="4800" b="1" dirty="0" smtClean="0"/>
              <a:t>The study of cells only</a:t>
            </a:r>
          </a:p>
          <a:p>
            <a:pPr marL="514350" indent="-514350">
              <a:buAutoNum type="alphaUcPeriod"/>
            </a:pP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3.  Biology is</a:t>
            </a:r>
            <a:endParaRPr lang="en-US" sz="5400" b="1" dirty="0"/>
          </a:p>
        </p:txBody>
      </p:sp>
    </p:spTree>
  </p:cSld>
  <p:clrMapOvr>
    <a:masterClrMapping/>
  </p:clrMapOvr>
  <p:transition advTm="45000">
    <p:cut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4200"/>
            <a:ext cx="8229600" cy="3429000"/>
          </a:xfrm>
        </p:spPr>
        <p:txBody>
          <a:bodyPr>
            <a:normAutofit fontScale="92500" lnSpcReduction="20000"/>
          </a:bodyPr>
          <a:lstStyle/>
          <a:p>
            <a:endParaRPr lang="en-US" sz="3600" b="1" dirty="0" smtClean="0"/>
          </a:p>
          <a:p>
            <a:pPr marL="514350" indent="-514350">
              <a:buAutoNum type="alphaUcPeriod"/>
            </a:pPr>
            <a:r>
              <a:rPr lang="en-US" sz="5200" b="1" dirty="0" smtClean="0"/>
              <a:t>Metabolism</a:t>
            </a:r>
          </a:p>
          <a:p>
            <a:pPr marL="514350" indent="-514350">
              <a:buAutoNum type="alphaUcPeriod"/>
            </a:pPr>
            <a:r>
              <a:rPr lang="en-US" sz="5200" b="1" dirty="0" smtClean="0"/>
              <a:t>Homeostasis</a:t>
            </a:r>
          </a:p>
          <a:p>
            <a:pPr marL="514350" indent="-514350">
              <a:buAutoNum type="alphaUcPeriod"/>
            </a:pPr>
            <a:r>
              <a:rPr lang="en-US" sz="5200" b="1" dirty="0" smtClean="0"/>
              <a:t>Reproduction</a:t>
            </a:r>
          </a:p>
          <a:p>
            <a:pPr marL="514350" indent="-514350">
              <a:buAutoNum type="alphaUcPeriod"/>
            </a:pPr>
            <a:r>
              <a:rPr lang="en-US" sz="5200" b="1" dirty="0" smtClean="0"/>
              <a:t>Genetic code</a:t>
            </a:r>
          </a:p>
          <a:p>
            <a:pPr marL="514350" indent="-514350">
              <a:buAutoNum type="alphaUcPeriod"/>
            </a:pPr>
            <a:endParaRPr lang="en-US" sz="39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1242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4.  What is the biological process </a:t>
            </a:r>
            <a:r>
              <a:rPr lang="en-US" sz="4400" b="1" dirty="0" smtClean="0"/>
              <a:t>that </a:t>
            </a:r>
            <a:r>
              <a:rPr lang="en-US" sz="4400" b="1" dirty="0" smtClean="0"/>
              <a:t>includes chemical reactions that break down materials?</a:t>
            </a:r>
            <a:endParaRPr lang="en-US" sz="4400" b="1" dirty="0"/>
          </a:p>
        </p:txBody>
      </p:sp>
    </p:spTree>
  </p:cSld>
  <p:clrMapOvr>
    <a:masterClrMapping/>
  </p:clrMapOvr>
  <p:transition advTm="45000">
    <p:wedge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581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5400" b="1" dirty="0" smtClean="0"/>
              <a:t>When an organism sees food, salivation automatically begins.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2286000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5.  True or false.  Is this an example of a </a:t>
            </a:r>
            <a:r>
              <a:rPr lang="en-US" sz="5400" b="1" dirty="0" smtClean="0"/>
              <a:t>stimulus/</a:t>
            </a:r>
            <a:r>
              <a:rPr lang="en-US" sz="5400" b="1" dirty="0" err="1" smtClean="0"/>
              <a:t>respo</a:t>
            </a:r>
            <a:r>
              <a:rPr sz="5400" b="1" smtClean="0"/>
              <a:t>nse</a:t>
            </a:r>
            <a:r>
              <a:rPr lang="en-US" sz="5400" b="1" dirty="0" smtClean="0"/>
              <a:t>?</a:t>
            </a:r>
            <a:endParaRPr lang="en-US" sz="5400" b="1" dirty="0"/>
          </a:p>
        </p:txBody>
      </p:sp>
    </p:spTree>
  </p:cSld>
  <p:clrMapOvr>
    <a:masterClrMapping/>
  </p:clrMapOvr>
  <p:transition advTm="45000">
    <p:wedge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743200"/>
            <a:ext cx="8153400" cy="33528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sz="3600" dirty="0" smtClean="0"/>
              <a:t>How organisms reproduce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3600" dirty="0" smtClean="0"/>
              <a:t>How organisms grow and develop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3600" dirty="0" smtClean="0"/>
              <a:t>How organisms are related to each other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3600" dirty="0" smtClean="0"/>
              <a:t>How organisms obtain and metabolize energy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05000"/>
          </a:xfrm>
        </p:spPr>
        <p:txBody>
          <a:bodyPr>
            <a:noAutofit/>
          </a:bodyPr>
          <a:lstStyle/>
          <a:p>
            <a:r>
              <a:rPr sz="4400" b="1" smtClean="0"/>
              <a:t>6.  Which of </a:t>
            </a:r>
            <a:r>
              <a:rPr lang="en-US" sz="4400" b="1" dirty="0" smtClean="0"/>
              <a:t>the</a:t>
            </a:r>
            <a:r>
              <a:rPr sz="4400" b="1" smtClean="0"/>
              <a:t> following does evolution help to explain?</a:t>
            </a:r>
            <a:endParaRPr lang="en-US" sz="4400" b="1" dirty="0"/>
          </a:p>
        </p:txBody>
      </p:sp>
    </p:spTree>
  </p:cSld>
  <p:clrMapOvr>
    <a:masterClrMapping/>
  </p:clrMapOvr>
  <p:transition advTm="45000">
    <p:wipe dir="r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743200"/>
            <a:ext cx="8153400" cy="33528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sz="3600" dirty="0" smtClean="0"/>
              <a:t>DNA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3600" dirty="0" smtClean="0"/>
              <a:t>Lipids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3600" dirty="0" smtClean="0"/>
              <a:t>Oxygen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3600" dirty="0" smtClean="0"/>
              <a:t>Carbon dioxide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05000"/>
          </a:xfrm>
        </p:spPr>
        <p:txBody>
          <a:bodyPr>
            <a:noAutofit/>
          </a:bodyPr>
          <a:lstStyle/>
          <a:p>
            <a:r>
              <a:rPr sz="4400" b="1" smtClean="0"/>
              <a:t>7.  Which of the following is the hereditary material in most living things?</a:t>
            </a:r>
            <a:endParaRPr lang="en-US" sz="4400" b="1" dirty="0"/>
          </a:p>
        </p:txBody>
      </p:sp>
    </p:spTree>
  </p:cSld>
  <p:clrMapOvr>
    <a:masterClrMapping/>
  </p:clrMapOvr>
  <p:transition advTm="45000">
    <p:zoom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3400" y="2743200"/>
            <a:ext cx="8153400" cy="3352800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sz="3600" dirty="0" smtClean="0"/>
              <a:t>Metabolism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3600" dirty="0" smtClean="0"/>
              <a:t>Homeostasis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3600" dirty="0" smtClean="0"/>
              <a:t>Internal structures</a:t>
            </a:r>
          </a:p>
          <a:p>
            <a:pPr marL="514350" indent="-514350">
              <a:buFont typeface="+mj-lt"/>
              <a:buAutoNum type="alphaLcPeriod"/>
            </a:pPr>
            <a:r>
              <a:rPr lang="en-US" sz="3600" dirty="0" smtClean="0"/>
              <a:t>Relationship to the physical environment</a:t>
            </a: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05000"/>
          </a:xfrm>
        </p:spPr>
        <p:txBody>
          <a:bodyPr>
            <a:noAutofit/>
          </a:bodyPr>
          <a:lstStyle/>
          <a:p>
            <a:r>
              <a:rPr sz="4400" b="1" smtClean="0"/>
              <a:t>8.  Which of </a:t>
            </a:r>
            <a:r>
              <a:rPr lang="en-US" sz="4400" b="1" dirty="0" err="1" smtClean="0"/>
              <a:t>th</a:t>
            </a:r>
            <a:r>
              <a:rPr sz="4400" b="1" smtClean="0"/>
              <a:t>e following does the levels of organization within an organism describe?</a:t>
            </a:r>
            <a:endParaRPr lang="en-US" sz="4400" b="1" dirty="0"/>
          </a:p>
        </p:txBody>
      </p:sp>
    </p:spTree>
  </p:cSld>
  <p:clrMapOvr>
    <a:masterClrMapping/>
  </p:clrMapOvr>
  <p:transition advTm="45000">
    <p:pull dir="u"/>
    <p:sndAc>
      <p:stSnd>
        <p:snd r:embed="rId2" name="camera.wav" builtIn="1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Firelight">
      <a:dk1>
        <a:sysClr val="windowText" lastClr="000000"/>
      </a:dk1>
      <a:lt1>
        <a:sysClr val="window" lastClr="FFFFFF"/>
      </a:lt1>
      <a:dk2>
        <a:srgbClr val="9F1C00"/>
      </a:dk2>
      <a:lt2>
        <a:srgbClr val="EEECE1"/>
      </a:lt2>
      <a:accent1>
        <a:srgbClr val="FF881F"/>
      </a:accent1>
      <a:accent2>
        <a:srgbClr val="771C00"/>
      </a:accent2>
      <a:accent3>
        <a:srgbClr val="576A2C"/>
      </a:accent3>
      <a:accent4>
        <a:srgbClr val="A24D00"/>
      </a:accent4>
      <a:accent5>
        <a:srgbClr val="244872"/>
      </a:accent5>
      <a:accent6>
        <a:srgbClr val="5E341C"/>
      </a:accent6>
      <a:hlink>
        <a:srgbClr val="FF912E"/>
      </a:hlink>
      <a:folHlink>
        <a:srgbClr val="B5CB83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368</TotalTime>
  <Words>253</Words>
  <Application>Microsoft Office PowerPoint</Application>
  <PresentationFormat>On-screen Show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Paper</vt:lpstr>
      <vt:lpstr>Characteristics of Life Quiz</vt:lpstr>
      <vt:lpstr>1.  The process in which 2 cells from different parents unite to produce the first cell of a new organism is called</vt:lpstr>
      <vt:lpstr>2.  The process by which organisms keep their internal conditions relatively stable is called</vt:lpstr>
      <vt:lpstr>3.  Biology is</vt:lpstr>
      <vt:lpstr>4.  What is the biological process that includes chemical reactions that break down materials?</vt:lpstr>
      <vt:lpstr>5.  True or false.  Is this an example of a stimulus/response?</vt:lpstr>
      <vt:lpstr>6.  Which of the following does evolution help to explain?</vt:lpstr>
      <vt:lpstr>7.  Which of the following is the hereditary material in most living things?</vt:lpstr>
      <vt:lpstr>8.  Which of the following does the levels of organization within an organism describe?</vt:lpstr>
      <vt:lpstr>9.  All of the following are examples of characteristics of life EXCEPT</vt:lpstr>
      <vt:lpstr>10.  What is the term for a group of organisms of one type living in the same place?</vt:lpstr>
      <vt:lpstr>You did a fantastic job!!!!</vt:lpstr>
    </vt:vector>
  </TitlesOfParts>
  <Company>PCS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of the following is NOT a characteristic of the kingdom Fungi?</dc:title>
  <dc:creator>PCS</dc:creator>
  <cp:lastModifiedBy>PCS</cp:lastModifiedBy>
  <cp:revision>36</cp:revision>
  <dcterms:created xsi:type="dcterms:W3CDTF">2009-05-14T15:35:08Z</dcterms:created>
  <dcterms:modified xsi:type="dcterms:W3CDTF">2010-10-06T16:12:35Z</dcterms:modified>
</cp:coreProperties>
</file>