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3" r:id="rId2"/>
    <p:sldId id="264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488"/>
            <a:ext cx="7772400" cy="1470025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3397" y="3214686"/>
            <a:ext cx="5897206" cy="1500198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43768" y="642918"/>
            <a:ext cx="1543032" cy="5483246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42918"/>
            <a:ext cx="6615130" cy="548324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/>
              <a:buChar char=""/>
              <a:defRPr/>
            </a:lvl1pPr>
            <a:lvl2pPr>
              <a:buSzPct val="50000"/>
              <a:buFont typeface="Wingdings 2"/>
              <a:buChar char=""/>
              <a:defRPr/>
            </a:lvl2pPr>
            <a:lvl3pPr>
              <a:buSzPct val="50000"/>
              <a:buFont typeface="Wingdings"/>
              <a:buChar char="Y"/>
              <a:defRPr/>
            </a:lvl3pPr>
            <a:lvl4pPr>
              <a:buSzPct val="50000"/>
              <a:buFont typeface="Wingdings 2"/>
              <a:buChar char="³"/>
              <a:defRPr/>
            </a:lvl4pPr>
            <a:lvl5pPr>
              <a:buSzPct val="50000"/>
              <a:buFont typeface="Wingdings 2"/>
              <a:buChar char=""/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43183"/>
            <a:ext cx="6457968" cy="1362075"/>
          </a:xfrm>
        </p:spPr>
        <p:txBody>
          <a:bodyPr anchor="ctr"/>
          <a:lstStyle>
            <a:lvl1pPr algn="l">
              <a:defRPr sz="4000" b="0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009383"/>
            <a:ext cx="4529142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0"/>
            </a:lvl2pPr>
            <a:lvl3pPr marL="914400" indent="0">
              <a:buNone/>
              <a:defRPr sz="1800" b="0"/>
            </a:lvl3pPr>
            <a:lvl4pPr marL="1371600" indent="0">
              <a:buNone/>
              <a:defRPr sz="1600" b="0"/>
            </a:lvl4pPr>
            <a:lvl5pPr marL="1828800" indent="0">
              <a:buNone/>
              <a:defRPr sz="1600" b="0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>
                <a:effectLst/>
              </a:defRPr>
            </a:lvl1pPr>
            <a:lvl2pPr marL="457200" indent="0">
              <a:buNone/>
              <a:defRPr sz="2000" b="0">
                <a:effectLst/>
              </a:defRPr>
            </a:lvl2pPr>
            <a:lvl3pPr marL="914400" indent="0">
              <a:buNone/>
              <a:defRPr sz="1800" b="0">
                <a:effectLst/>
              </a:defRPr>
            </a:lvl3pPr>
            <a:lvl4pPr marL="1371600" indent="0">
              <a:buNone/>
              <a:defRPr sz="1600" b="0">
                <a:effectLst/>
              </a:defRPr>
            </a:lvl4pPr>
            <a:lvl5pPr marL="1828800" indent="0">
              <a:buNone/>
              <a:defRPr sz="1600" b="0">
                <a:effectLst/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571480"/>
            <a:ext cx="3008313" cy="1071570"/>
          </a:xfrm>
        </p:spPr>
        <p:txBody>
          <a:bodyPr anchor="t"/>
          <a:lstStyle>
            <a:lvl1pPr algn="l">
              <a:defRPr sz="2000" b="0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571481"/>
            <a:ext cx="5111750" cy="555468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3051"/>
            <a:ext cx="3008313" cy="44831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87306"/>
            <a:ext cx="850886" cy="4670520"/>
          </a:xfrm>
        </p:spPr>
        <p:txBody>
          <a:bodyPr vert="eaVert" anchor="ctr"/>
          <a:lstStyle>
            <a:lvl1pPr algn="ctr">
              <a:defRPr sz="2000" b="0">
                <a:gradFill flip="none" rotWithShape="1"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4999">
                      <a:srgbClr val="BA0066"/>
                    </a:gs>
                    <a:gs pos="89999">
                      <a:srgbClr val="FF0000"/>
                    </a:gs>
                    <a:gs pos="100000">
                      <a:srgbClr val="FF8200"/>
                    </a:gs>
                  </a:gsLst>
                  <a:lin ang="16200000" scaled="1"/>
                  <a:tileRect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0166" y="684213"/>
            <a:ext cx="6929486" cy="4673613"/>
          </a:xfrm>
          <a:prstGeom prst="roundRect">
            <a:avLst>
              <a:gd name="adj" fmla="val 5966"/>
            </a:avLst>
          </a:prstGeom>
          <a:solidFill>
            <a:schemeClr val="bg2">
              <a:tint val="60000"/>
              <a:alpha val="50000"/>
            </a:schemeClr>
          </a:solidFill>
          <a:effectLst>
            <a:outerShdw blurRad="127000" dist="101600" dir="2700000" algn="tl" rotWithShape="0">
              <a:srgbClr val="000000">
                <a:alpha val="43137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0166" y="5481658"/>
            <a:ext cx="6924037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6FFAF-DA41-4383-9A9C-9A757B476445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01090" y="0"/>
            <a:ext cx="642910" cy="571480"/>
          </a:xfrm>
          <a:prstGeom prst="roundRect">
            <a:avLst>
              <a:gd name="adj" fmla="val 16667"/>
            </a:avLst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2496D-D468-4891-9D1D-8F228934A75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gradFill flip="none" rotWithShape="1"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1"/>
            <a:tileRect/>
          </a:gra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z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ø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"/>
        <a:buChar char="Y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³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¹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ZEKsi0jjbsg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1"/>
            <a:ext cx="7162800" cy="3700458"/>
          </a:xfrm>
        </p:spPr>
        <p:txBody>
          <a:bodyPr>
            <a:normAutofit/>
          </a:bodyPr>
          <a:lstStyle/>
          <a:p>
            <a:r>
              <a:rPr lang="en-US" sz="7200" dirty="0" smtClean="0"/>
              <a:t>What is “science?”</a:t>
            </a:r>
            <a:endParaRPr lang="en-US" sz="7200" dirty="0"/>
          </a:p>
        </p:txBody>
      </p:sp>
      <p:pic>
        <p:nvPicPr>
          <p:cNvPr id="1026" name="Picture 2" descr="C:\Users\duncansta\AppData\Local\Microsoft\Windows\Temporary Internet Files\Content.IE5\QQO3LHPD\MP900390594[1]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962400"/>
            <a:ext cx="1600200" cy="114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76945" y="3932973"/>
            <a:ext cx="320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Click to watch video:</a:t>
            </a:r>
          </a:p>
          <a:p>
            <a:r>
              <a:rPr lang="en-US" dirty="0" smtClean="0"/>
              <a:t>How did they determine if she is a witch? Any evidence of </a:t>
            </a:r>
            <a:r>
              <a:rPr lang="en-US" i="1" dirty="0" smtClean="0"/>
              <a:t>scientific thinking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5486400"/>
            <a:ext cx="58816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Time to brainstorm!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318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5952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Which statement </a:t>
            </a:r>
            <a:r>
              <a:rPr lang="en-US" sz="4000" b="1" u="sng" dirty="0"/>
              <a:t>is</a:t>
            </a:r>
            <a:r>
              <a:rPr lang="en-US" sz="4000" dirty="0"/>
              <a:t> scientific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endParaRPr lang="en-US" sz="3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The # of human chromosomes was once “known” to be 48, but is now considered to be 46.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Living things were once grouped into 2 major groups, then 3, 4, etc.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We know that the world began about 6000 years ago, and nothing will change that.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800" dirty="0" smtClean="0"/>
              <a:t>At one time, it was thought the heart pumped blood out of a large container as an “open system,” but now it is known that blood circulates in a closed system.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086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Non-science defined: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An area of knowledge that does </a:t>
            </a:r>
            <a:r>
              <a:rPr lang="en-US" sz="4000" b="1" dirty="0" smtClean="0"/>
              <a:t>not</a:t>
            </a:r>
            <a:r>
              <a:rPr lang="en-US" sz="4000" dirty="0" smtClean="0"/>
              <a:t> meet the CONPTT </a:t>
            </a:r>
            <a:r>
              <a:rPr lang="en-US" sz="4000" dirty="0" err="1" smtClean="0"/>
              <a:t>critera</a:t>
            </a:r>
            <a:r>
              <a:rPr lang="en-US" sz="4000" dirty="0" smtClean="0"/>
              <a:t>.</a:t>
            </a:r>
          </a:p>
          <a:p>
            <a:pPr lvl="1"/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For example: religious beliefs, philosophy, opinions, ethics,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etc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67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False science defined: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“Pseudoscience” is advertised as a legitimate science by its followers and supporters.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For example: astrology and creationism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 is a limited discipline that studies only </a:t>
            </a:r>
            <a:r>
              <a:rPr lang="en-US" b="1" dirty="0" smtClean="0"/>
              <a:t>naturally</a:t>
            </a:r>
            <a:r>
              <a:rPr lang="en-US" dirty="0" smtClean="0"/>
              <a:t> occurring events, while offering natural explanations for the phenomenon under study.  The data must be </a:t>
            </a:r>
            <a:r>
              <a:rPr lang="en-US" b="1" dirty="0" smtClean="0"/>
              <a:t>consistent</a:t>
            </a:r>
            <a:r>
              <a:rPr lang="en-US" dirty="0" smtClean="0"/>
              <a:t>, </a:t>
            </a:r>
            <a:r>
              <a:rPr lang="en-US" b="1" dirty="0" smtClean="0"/>
              <a:t>observable</a:t>
            </a:r>
            <a:r>
              <a:rPr lang="en-US" dirty="0" smtClean="0"/>
              <a:t>, </a:t>
            </a:r>
            <a:r>
              <a:rPr lang="en-US" b="1" dirty="0" smtClean="0"/>
              <a:t>predictable</a:t>
            </a:r>
            <a:r>
              <a:rPr lang="en-US" dirty="0" smtClean="0"/>
              <a:t>, and </a:t>
            </a:r>
            <a:r>
              <a:rPr lang="en-US" b="1" dirty="0" smtClean="0"/>
              <a:t>testable</a:t>
            </a:r>
            <a:r>
              <a:rPr lang="en-US" dirty="0" smtClean="0"/>
              <a:t>, while any conclusions or theories must be </a:t>
            </a:r>
            <a:r>
              <a:rPr lang="en-US" b="1" dirty="0" smtClean="0"/>
              <a:t>tentative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57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Science defined: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only the problems of the </a:t>
            </a:r>
            <a:r>
              <a:rPr lang="en-US" b="1" dirty="0" smtClean="0"/>
              <a:t>natural</a:t>
            </a:r>
            <a:r>
              <a:rPr lang="en-US" dirty="0" smtClean="0"/>
              <a:t> world that can be understood by using the process of science: the scientific method.</a:t>
            </a:r>
          </a:p>
          <a:p>
            <a:pPr lvl="1"/>
            <a:r>
              <a:rPr lang="en-US" dirty="0" smtClean="0"/>
              <a:t>Must be observable, measurable, and testable</a:t>
            </a:r>
          </a:p>
          <a:p>
            <a:r>
              <a:rPr lang="en-US" b="1" dirty="0" smtClean="0"/>
              <a:t>Scientific Theory</a:t>
            </a:r>
            <a:r>
              <a:rPr lang="en-US" dirty="0" smtClean="0"/>
              <a:t> – offers a well-defined naturally </a:t>
            </a:r>
            <a:r>
              <a:rPr lang="en-US" dirty="0" err="1" smtClean="0"/>
              <a:t>occuring</a:t>
            </a:r>
            <a:r>
              <a:rPr lang="en-US" dirty="0" smtClean="0"/>
              <a:t> cause; they are </a:t>
            </a:r>
            <a:r>
              <a:rPr lang="en-US" b="1" dirty="0" smtClean="0"/>
              <a:t>tentative</a:t>
            </a:r>
            <a:r>
              <a:rPr lang="en-US" dirty="0" smtClean="0"/>
              <a:t> (can be changed based on new scientific evidence)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4390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04800"/>
            <a:ext cx="6457968" cy="1362075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/>
              <a:t>Criteria</a:t>
            </a:r>
            <a:endParaRPr lang="en-US" sz="6600" dirty="0"/>
          </a:p>
        </p:txBody>
      </p:sp>
      <p:sp>
        <p:nvSpPr>
          <p:cNvPr id="5" name="Content Placeholder 4"/>
          <p:cNvSpPr>
            <a:spLocks noGrp="1"/>
          </p:cNvSpPr>
          <p:nvPr>
            <p:ph type="body" idx="1"/>
          </p:nvPr>
        </p:nvSpPr>
        <p:spPr>
          <a:xfrm>
            <a:off x="685800" y="1447800"/>
            <a:ext cx="6781800" cy="449579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en-US" sz="4400" dirty="0" smtClean="0"/>
              <a:t>Consistent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Observable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Natural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Predictable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Testable</a:t>
            </a:r>
          </a:p>
          <a:p>
            <a:pPr>
              <a:buFont typeface="Wingdings" pitchFamily="2" charset="2"/>
              <a:buChar char="v"/>
            </a:pPr>
            <a:r>
              <a:rPr lang="en-US" sz="4400" dirty="0" smtClean="0"/>
              <a:t>Tentative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235527" y="2819400"/>
            <a:ext cx="8915400" cy="3276600"/>
          </a:xfrm>
          <a:prstGeom prst="cloudCallout">
            <a:avLst/>
          </a:prstGeom>
          <a:solidFill>
            <a:schemeClr val="accent1">
              <a:tint val="100000"/>
              <a:shade val="100000"/>
              <a:hueMod val="100000"/>
              <a:satMod val="100000"/>
              <a:alpha val="14000"/>
            </a:schemeClr>
          </a:solidFill>
          <a:effectLst>
            <a:glow rad="279400">
              <a:schemeClr val="accent1">
                <a:alpha val="67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results of repeated observations and/or experiments are reasonably the </a:t>
            </a:r>
            <a:r>
              <a:rPr lang="en-US" dirty="0" smtClean="0"/>
              <a:t>same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Which statement </a:t>
            </a:r>
            <a:r>
              <a:rPr lang="en-US" b="1" u="sng" dirty="0" smtClean="0"/>
              <a:t>is</a:t>
            </a:r>
            <a:r>
              <a:rPr lang="en-US" dirty="0" smtClean="0"/>
              <a:t> scientific?</a:t>
            </a:r>
          </a:p>
          <a:p>
            <a:pPr lvl="1"/>
            <a:r>
              <a:rPr lang="en-US" dirty="0" smtClean="0"/>
              <a:t>Green plants will grow towards a </a:t>
            </a:r>
            <a:r>
              <a:rPr lang="en-US" dirty="0" smtClean="0"/>
              <a:t>light source.</a:t>
            </a:r>
          </a:p>
          <a:p>
            <a:pPr lvl="1"/>
            <a:r>
              <a:rPr lang="en-US" dirty="0" smtClean="0"/>
              <a:t>Walking under a ladder will cause bad luck.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Observability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477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Evidence can be </a:t>
            </a:r>
            <a:r>
              <a:rPr lang="en-US" b="1" dirty="0" smtClean="0"/>
              <a:t>naturally</a:t>
            </a:r>
            <a:r>
              <a:rPr lang="en-US" dirty="0" smtClean="0"/>
              <a:t> observed and </a:t>
            </a:r>
            <a:r>
              <a:rPr lang="en-US" dirty="0" smtClean="0"/>
              <a:t>explained; using the senses, or extensions of the senses, in example, microscopes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3244334"/>
            <a:ext cx="8305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Which statement </a:t>
            </a:r>
            <a:r>
              <a:rPr lang="en-US" sz="3200" b="1" u="sng" dirty="0"/>
              <a:t>is</a:t>
            </a:r>
            <a:r>
              <a:rPr lang="en-US" sz="3200" dirty="0"/>
              <a:t> scientific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Some plants eat meat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Extraterrestrial beings have visited Earth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10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Explained by a natural cause (vs. supernatural)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85800" y="3244334"/>
            <a:ext cx="8305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Which statement </a:t>
            </a:r>
            <a:r>
              <a:rPr lang="en-US" sz="3200" b="1" u="sng" dirty="0"/>
              <a:t>is</a:t>
            </a:r>
            <a:r>
              <a:rPr lang="en-US" sz="3200" dirty="0"/>
              <a:t> scientific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Green plants convert sunlight into energy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With a rod, Moses parted the sea so his people could cross to the other side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natural cause of the event can be used to make certain predictions.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244334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Which statement </a:t>
            </a:r>
            <a:r>
              <a:rPr lang="en-US" sz="3200" b="1" u="sng" dirty="0"/>
              <a:t>is</a:t>
            </a:r>
            <a:r>
              <a:rPr lang="en-US" sz="3200" dirty="0"/>
              <a:t> scientific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Without sunlight (or comparable source of artificial light), green plants will die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If you are a “Scorpio,” your horoscope for the day is “expect extra money in your pocket”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natural cause must be testable.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" y="3244334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Which statement </a:t>
            </a:r>
            <a:r>
              <a:rPr lang="en-US" sz="3200" b="1" u="sng" dirty="0"/>
              <a:t>is</a:t>
            </a:r>
            <a:r>
              <a:rPr lang="en-US" sz="3200" dirty="0"/>
              <a:t> scientific</a:t>
            </a:r>
            <a:r>
              <a:rPr lang="en-US" sz="3200" dirty="0" smtClean="0"/>
              <a:t>?</a:t>
            </a:r>
          </a:p>
          <a:p>
            <a:endParaRPr lang="en-US" sz="32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The Bermuda Triangle causes ships and planes to sink and disappear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Life comes from life and cannot come from nonlife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Tentativeness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Scientific theories can be modified, and even proven wrong, to consistently explain naturally occurring events.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ckyTie">
  <a:themeElements>
    <a:clrScheme name="Lucky Tie">
      <a:dk1>
        <a:sysClr val="windowText" lastClr="000000"/>
      </a:dk1>
      <a:lt1>
        <a:sysClr val="window" lastClr="FFFFFF"/>
      </a:lt1>
      <a:dk2>
        <a:srgbClr val="C80000"/>
      </a:dk2>
      <a:lt2>
        <a:srgbClr val="FFECEC"/>
      </a:lt2>
      <a:accent1>
        <a:srgbClr val="C93131"/>
      </a:accent1>
      <a:accent2>
        <a:srgbClr val="F58C5D"/>
      </a:accent2>
      <a:accent3>
        <a:srgbClr val="EABC33"/>
      </a:accent3>
      <a:accent4>
        <a:srgbClr val="698F9B"/>
      </a:accent4>
      <a:accent5>
        <a:srgbClr val="825397"/>
      </a:accent5>
      <a:accent6>
        <a:srgbClr val="814359"/>
      </a:accent6>
      <a:hlink>
        <a:srgbClr val="03AEC5"/>
      </a:hlink>
      <a:folHlink>
        <a:srgbClr val="8D9B07"/>
      </a:folHlink>
    </a:clrScheme>
    <a:fontScheme name="Lucky Tie">
      <a:majorFont>
        <a:latin typeface="Tahoma"/>
        <a:ea typeface=""/>
        <a:cs typeface=""/>
        <a:font script="Cyrl" typeface="Tahoma"/>
        <a:font script="Grek" typeface="Tahoma"/>
        <a:font script="Jpan" typeface="ＭＳ Ｐ明朝"/>
        <a:font script="Hang" typeface="굴림"/>
        <a:font script="Hans" typeface="黑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Franklin Gothic Book"/>
        <a:ea typeface=""/>
        <a:cs typeface=""/>
        <a:font script="Cyrl" typeface="Arial"/>
        <a:font script="Grek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cky Tie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90000"/>
              </a:schemeClr>
            </a:gs>
            <a:gs pos="50000">
              <a:schemeClr val="phClr">
                <a:tint val="5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90000"/>
              </a:schemeClr>
            </a:gs>
          </a:gsLst>
          <a:lin ang="1800000" scaled="1"/>
        </a:gradFill>
        <a:solidFill>
          <a:schemeClr val="phClr">
            <a:tint val="100000"/>
            <a:shade val="100000"/>
            <a:hueMod val="100000"/>
            <a:satMod val="100000"/>
          </a:schemeClr>
        </a:solidFill>
      </a:fillStyleLst>
      <a:lnStyleLst>
        <a:ln w="20000" cap="flat" cmpd="sng" algn="ctr">
          <a:solidFill>
            <a:schemeClr val="phClr"/>
          </a:solidFill>
          <a:prstDash val="solid"/>
        </a:ln>
        <a:ln w="30000" cap="flat" cmpd="sng" algn="ctr">
          <a:solidFill>
            <a:schemeClr val="phClr"/>
          </a:solidFill>
          <a:prstDash val="solid"/>
        </a:ln>
        <a:ln w="400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12700">
              <a:schemeClr val="phClr">
                <a:tint val="100000"/>
                <a:shade val="100000"/>
                <a:alpha val="50196"/>
                <a:hueMod val="100000"/>
                <a:satMod val="100000"/>
              </a:schemeClr>
            </a:glow>
          </a:effectLst>
        </a:effectStyle>
        <a:effectStyle>
          <a:effectLst>
            <a:innerShdw blurRad="25400" dist="38100" dir="2700000">
              <a:schemeClr val="phClr">
                <a:tint val="90000"/>
                <a:shade val="100000"/>
                <a:hueMod val="100000"/>
                <a:satMod val="100000"/>
              </a:schemeClr>
            </a:innerShdw>
          </a:effectLst>
        </a:effectStyle>
        <a:effectStyle>
          <a:effectLst>
            <a:innerShdw blurRad="25400" dist="38100" dir="2700000">
              <a:schemeClr val="phClr">
                <a:tint val="100000"/>
                <a:shade val="50000"/>
                <a:hueMod val="100000"/>
                <a:satMod val="100000"/>
              </a:schemeClr>
            </a:innerShdw>
          </a:effectLst>
          <a:scene3d>
            <a:camera prst="orthographicFront"/>
            <a:lightRig rig="soft" dir="t"/>
          </a:scene3d>
          <a:sp3d extrusionH="76200" prstMaterial="matte">
            <a:bevelT h="50800"/>
            <a:bevelB w="0" h="0"/>
            <a:extrusionClr>
              <a:schemeClr val="accent3">
                <a:tint val="40000"/>
              </a:schemeClr>
            </a:extrusionClr>
          </a:sp3d>
        </a:effectStyle>
      </a:effectStyleLst>
      <a:bgFillStyleLst>
        <a:gradFill rotWithShape="1">
          <a:gsLst>
            <a:gs pos="0">
              <a:schemeClr val="phClr">
                <a:tint val="100000"/>
                <a:shade val="50000"/>
                <a:hueMod val="100000"/>
                <a:satMod val="100000"/>
              </a:schemeClr>
            </a:gs>
            <a:gs pos="40000">
              <a:schemeClr val="phClr">
                <a:tint val="8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50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60000"/>
                <a:hueMod val="100000"/>
                <a:satMod val="100000"/>
              </a:schemeClr>
              <a:schemeClr val="phClr">
                <a:tint val="7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Lucky Tie</Template>
  <TotalTime>72</TotalTime>
  <Words>506</Words>
  <Application>Microsoft Office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LuckyTie</vt:lpstr>
      <vt:lpstr>What is “science?”</vt:lpstr>
      <vt:lpstr>Science defined:</vt:lpstr>
      <vt:lpstr>Criteria</vt:lpstr>
      <vt:lpstr>Consistency</vt:lpstr>
      <vt:lpstr>Observability</vt:lpstr>
      <vt:lpstr>Natural</vt:lpstr>
      <vt:lpstr>Predictability</vt:lpstr>
      <vt:lpstr>Testability</vt:lpstr>
      <vt:lpstr>Tentativeness</vt:lpstr>
      <vt:lpstr>PowerPoint Presentation</vt:lpstr>
      <vt:lpstr>Non-science defined:</vt:lpstr>
      <vt:lpstr>False science defined:</vt:lpstr>
      <vt:lpstr>SUMMARY</vt:lpstr>
    </vt:vector>
  </TitlesOfParts>
  <Company>PCS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Criteria</dc:title>
  <dc:creator>PCS</dc:creator>
  <cp:lastModifiedBy>Xuser</cp:lastModifiedBy>
  <cp:revision>10</cp:revision>
  <dcterms:created xsi:type="dcterms:W3CDTF">2010-08-30T10:37:19Z</dcterms:created>
  <dcterms:modified xsi:type="dcterms:W3CDTF">2014-06-30T16:50:10Z</dcterms:modified>
</cp:coreProperties>
</file>