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8"/>
  </p:notesMasterIdLst>
  <p:sldIdLst>
    <p:sldId id="256" r:id="rId2"/>
    <p:sldId id="275" r:id="rId3"/>
    <p:sldId id="276"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CD85849-ABCE-4158-9CA9-FCF40B905C7B}" type="slidenum">
              <a:rPr lang="en-GB"/>
              <a:pPr>
                <a:defRPr/>
              </a:pPr>
              <a:t>‹#›</a:t>
            </a:fld>
            <a:endParaRPr lang="en-GB"/>
          </a:p>
        </p:txBody>
      </p:sp>
    </p:spTree>
    <p:extLst>
      <p:ext uri="{BB962C8B-B14F-4D97-AF65-F5344CB8AC3E}">
        <p14:creationId xmlns:p14="http://schemas.microsoft.com/office/powerpoint/2010/main" val="2609274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GB" smtClean="0"/>
              <a:t>This lesson should take approximately 50 minutes to 1 hour. Students should be allowed to work in pairs or small groups for the tasks.</a:t>
            </a:r>
            <a:endParaRPr lang="en-US" smtClean="0"/>
          </a:p>
        </p:txBody>
      </p:sp>
      <p:sp>
        <p:nvSpPr>
          <p:cNvPr id="20484" name="Slide Number Placeholder 3"/>
          <p:cNvSpPr>
            <a:spLocks noGrp="1"/>
          </p:cNvSpPr>
          <p:nvPr>
            <p:ph type="sldNum" sz="quarter" idx="5"/>
          </p:nvPr>
        </p:nvSpPr>
        <p:spPr>
          <a:noFill/>
        </p:spPr>
        <p:txBody>
          <a:bodyPr/>
          <a:lstStyle/>
          <a:p>
            <a:fld id="{B5F74942-5855-4B2E-99F6-F413A4738812}"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r>
              <a:rPr lang="en-GB" smtClean="0"/>
              <a:t>Allow the students 5-7 minutes to discuss and write down their answers before moving on to the answers slide.</a:t>
            </a:r>
            <a:endParaRPr lang="en-US" smtClean="0"/>
          </a:p>
          <a:p>
            <a:pPr eaLnBrk="1" hangingPunct="1"/>
            <a:endParaRPr lang="en-US" smtClean="0"/>
          </a:p>
        </p:txBody>
      </p:sp>
      <p:sp>
        <p:nvSpPr>
          <p:cNvPr id="29700" name="Slide Number Placeholder 3"/>
          <p:cNvSpPr>
            <a:spLocks noGrp="1"/>
          </p:cNvSpPr>
          <p:nvPr>
            <p:ph type="sldNum" sz="quarter" idx="5"/>
          </p:nvPr>
        </p:nvSpPr>
        <p:spPr>
          <a:noFill/>
        </p:spPr>
        <p:txBody>
          <a:bodyPr/>
          <a:lstStyle/>
          <a:p>
            <a:fld id="{0FD99BD7-3527-42DA-AA60-112603223374}" type="slidenum">
              <a:rPr lang="en-GB" smtClean="0"/>
              <a:pPr/>
              <a:t>14</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r>
              <a:rPr lang="en-GB" smtClean="0"/>
              <a:t>Allow the students 5-7 minutes to discuss and write down their answers before moving on to the answers slide.</a:t>
            </a:r>
            <a:endParaRPr lang="en-US" smtClean="0"/>
          </a:p>
          <a:p>
            <a:pPr eaLnBrk="1" hangingPunct="1"/>
            <a:endParaRPr lang="en-US" smtClean="0"/>
          </a:p>
        </p:txBody>
      </p:sp>
      <p:sp>
        <p:nvSpPr>
          <p:cNvPr id="30724" name="Slide Number Placeholder 3"/>
          <p:cNvSpPr>
            <a:spLocks noGrp="1"/>
          </p:cNvSpPr>
          <p:nvPr>
            <p:ph type="sldNum" sz="quarter" idx="5"/>
          </p:nvPr>
        </p:nvSpPr>
        <p:spPr>
          <a:noFill/>
        </p:spPr>
        <p:txBody>
          <a:bodyPr/>
          <a:lstStyle/>
          <a:p>
            <a:fld id="{CE337CF8-5106-40BA-8C68-3555197D532C}" type="slidenum">
              <a:rPr lang="en-GB" smtClean="0"/>
              <a:pPr/>
              <a:t>15</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r>
              <a:rPr lang="en-GB" smtClean="0"/>
              <a:t>Traffic lights; red = I cannot carry out the learning outcome, orange = I could attempt the learning outcome but I am not confident in my ability,  green = I could happily carry out the learning outcome.</a:t>
            </a:r>
            <a:endParaRPr lang="en-US" smtClean="0"/>
          </a:p>
        </p:txBody>
      </p:sp>
      <p:sp>
        <p:nvSpPr>
          <p:cNvPr id="31748" name="Slide Number Placeholder 3"/>
          <p:cNvSpPr>
            <a:spLocks noGrp="1"/>
          </p:cNvSpPr>
          <p:nvPr>
            <p:ph type="sldNum" sz="quarter" idx="5"/>
          </p:nvPr>
        </p:nvSpPr>
        <p:spPr>
          <a:noFill/>
        </p:spPr>
        <p:txBody>
          <a:bodyPr/>
          <a:lstStyle/>
          <a:p>
            <a:fld id="{12B4B9C3-6848-4682-8CE7-8B75487CFE7C}" type="slidenum">
              <a:rPr lang="en-GB" smtClean="0"/>
              <a:pPr/>
              <a:t>16</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D3FF8C95-7EF2-4D82-8FDC-901B3035D57A}"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r>
              <a:rPr lang="en-GB" smtClean="0"/>
              <a:t>Students should copy the definition into the books so they have a record of it to refer to whenever needed.</a:t>
            </a:r>
            <a:endParaRPr lang="en-US" smtClean="0"/>
          </a:p>
        </p:txBody>
      </p:sp>
      <p:sp>
        <p:nvSpPr>
          <p:cNvPr id="22532" name="Slide Number Placeholder 3"/>
          <p:cNvSpPr>
            <a:spLocks noGrp="1"/>
          </p:cNvSpPr>
          <p:nvPr>
            <p:ph type="sldNum" sz="quarter" idx="5"/>
          </p:nvPr>
        </p:nvSpPr>
        <p:spPr>
          <a:noFill/>
        </p:spPr>
        <p:txBody>
          <a:bodyPr/>
          <a:lstStyle/>
          <a:p>
            <a:fld id="{37FAD776-96CD-4983-AB33-039E4B494C5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r>
              <a:rPr lang="en-GB" smtClean="0"/>
              <a:t>Students should copy the definition into the books so they have a record of it to refer to whenever needed.</a:t>
            </a:r>
            <a:endParaRPr lang="en-US" smtClean="0"/>
          </a:p>
        </p:txBody>
      </p:sp>
      <p:sp>
        <p:nvSpPr>
          <p:cNvPr id="23556" name="Slide Number Placeholder 3"/>
          <p:cNvSpPr>
            <a:spLocks noGrp="1"/>
          </p:cNvSpPr>
          <p:nvPr>
            <p:ph type="sldNum" sz="quarter" idx="5"/>
          </p:nvPr>
        </p:nvSpPr>
        <p:spPr>
          <a:noFill/>
        </p:spPr>
        <p:txBody>
          <a:bodyPr/>
          <a:lstStyle/>
          <a:p>
            <a:fld id="{84DD29EC-D738-4558-8D70-314B323EF4B3}"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r>
              <a:rPr lang="en-GB" smtClean="0"/>
              <a:t>Students should copy the definition into the books so they have a record of it to refer to whenever needed.</a:t>
            </a:r>
            <a:endParaRPr lang="en-US" smtClean="0"/>
          </a:p>
          <a:p>
            <a:pPr eaLnBrk="1" hangingPunct="1"/>
            <a:endParaRPr lang="en-US" smtClean="0"/>
          </a:p>
        </p:txBody>
      </p:sp>
      <p:sp>
        <p:nvSpPr>
          <p:cNvPr id="24580" name="Slide Number Placeholder 3"/>
          <p:cNvSpPr>
            <a:spLocks noGrp="1"/>
          </p:cNvSpPr>
          <p:nvPr>
            <p:ph type="sldNum" sz="quarter" idx="5"/>
          </p:nvPr>
        </p:nvSpPr>
        <p:spPr>
          <a:noFill/>
        </p:spPr>
        <p:txBody>
          <a:bodyPr/>
          <a:lstStyle/>
          <a:p>
            <a:fld id="{DFBCE2BC-DA16-4230-B20B-0FA13268B933}"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r>
              <a:rPr lang="en-GB" smtClean="0"/>
              <a:t>Allow the students 3-5 minutes to discuss and write down their answers before moving on to the answers slide.</a:t>
            </a:r>
            <a:endParaRPr lang="en-US" smtClean="0"/>
          </a:p>
        </p:txBody>
      </p:sp>
      <p:sp>
        <p:nvSpPr>
          <p:cNvPr id="25604" name="Slide Number Placeholder 3"/>
          <p:cNvSpPr>
            <a:spLocks noGrp="1"/>
          </p:cNvSpPr>
          <p:nvPr>
            <p:ph type="sldNum" sz="quarter" idx="5"/>
          </p:nvPr>
        </p:nvSpPr>
        <p:spPr>
          <a:noFill/>
        </p:spPr>
        <p:txBody>
          <a:bodyPr/>
          <a:lstStyle/>
          <a:p>
            <a:fld id="{BE35D412-CE7A-47AC-9698-92534CFBF6C0}"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en-GB" smtClean="0"/>
              <a:t>Allow the students 3-5 minutes to discuss and write down their answers before moving on to the answers slide.</a:t>
            </a:r>
            <a:endParaRPr lang="en-US" smtClean="0"/>
          </a:p>
        </p:txBody>
      </p:sp>
      <p:sp>
        <p:nvSpPr>
          <p:cNvPr id="26628" name="Slide Number Placeholder 3"/>
          <p:cNvSpPr>
            <a:spLocks noGrp="1"/>
          </p:cNvSpPr>
          <p:nvPr>
            <p:ph type="sldNum" sz="quarter" idx="5"/>
          </p:nvPr>
        </p:nvSpPr>
        <p:spPr>
          <a:noFill/>
        </p:spPr>
        <p:txBody>
          <a:bodyPr/>
          <a:lstStyle/>
          <a:p>
            <a:fld id="{49AD1D68-27AF-49CA-BC1B-A2384C7944E5}"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r>
              <a:rPr lang="en-GB" smtClean="0"/>
              <a:t>Allow the students 3-5 minutes to discuss and write down their answers before moving on to the answers slide.</a:t>
            </a:r>
            <a:endParaRPr lang="en-US" smtClean="0"/>
          </a:p>
          <a:p>
            <a:pPr eaLnBrk="1" hangingPunct="1"/>
            <a:endParaRPr lang="en-US" smtClean="0"/>
          </a:p>
        </p:txBody>
      </p:sp>
      <p:sp>
        <p:nvSpPr>
          <p:cNvPr id="27652" name="Slide Number Placeholder 3"/>
          <p:cNvSpPr>
            <a:spLocks noGrp="1"/>
          </p:cNvSpPr>
          <p:nvPr>
            <p:ph type="sldNum" sz="quarter" idx="5"/>
          </p:nvPr>
        </p:nvSpPr>
        <p:spPr>
          <a:noFill/>
        </p:spPr>
        <p:txBody>
          <a:bodyPr/>
          <a:lstStyle/>
          <a:p>
            <a:fld id="{4C7025A3-4348-4BED-B064-0142D6AC4FAD}" type="slidenum">
              <a:rPr lang="en-GB" smtClean="0"/>
              <a:pPr/>
              <a:t>10</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r>
              <a:rPr lang="en-GB" smtClean="0"/>
              <a:t>Allow the students 3-5 minutes to discuss and write down their answers before moving on to the answers slide.</a:t>
            </a:r>
            <a:endParaRPr lang="en-US" smtClean="0"/>
          </a:p>
          <a:p>
            <a:pPr eaLnBrk="1" hangingPunct="1"/>
            <a:endParaRPr lang="en-US" smtClean="0"/>
          </a:p>
        </p:txBody>
      </p:sp>
      <p:sp>
        <p:nvSpPr>
          <p:cNvPr id="28676" name="Slide Number Placeholder 3"/>
          <p:cNvSpPr>
            <a:spLocks noGrp="1"/>
          </p:cNvSpPr>
          <p:nvPr>
            <p:ph type="sldNum" sz="quarter" idx="5"/>
          </p:nvPr>
        </p:nvSpPr>
        <p:spPr>
          <a:noFill/>
        </p:spPr>
        <p:txBody>
          <a:bodyPr/>
          <a:lstStyle/>
          <a:p>
            <a:fld id="{95C06018-8206-47CD-83A3-E749CFD48ED0}"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04800" y="0"/>
            <a:ext cx="8534400" cy="762000"/>
          </a:xfrm>
        </p:spPr>
        <p:txBody>
          <a:bodyPr/>
          <a:lstStyle>
            <a:lvl1pPr>
              <a:lnSpc>
                <a:spcPct val="90000"/>
              </a:lnSpc>
              <a:defRPr/>
            </a:lvl1pPr>
          </a:lstStyle>
          <a:p>
            <a:r>
              <a:rPr lang="en-GB"/>
              <a:t>Click to edit Master title style</a:t>
            </a:r>
          </a:p>
        </p:txBody>
      </p:sp>
      <p:sp>
        <p:nvSpPr>
          <p:cNvPr id="15363" name="Rectangle 3"/>
          <p:cNvSpPr>
            <a:spLocks noGrp="1" noChangeArrowheads="1"/>
          </p:cNvSpPr>
          <p:nvPr>
            <p:ph type="subTitle" idx="1"/>
          </p:nvPr>
        </p:nvSpPr>
        <p:spPr>
          <a:xfrm>
            <a:off x="304800" y="838200"/>
            <a:ext cx="8534400" cy="533400"/>
          </a:xfrm>
        </p:spPr>
        <p:txBody>
          <a:bodyPr/>
          <a:lstStyle>
            <a:lvl1pPr marL="0" indent="0" algn="r">
              <a:buFontTx/>
              <a:buNone/>
              <a:defRPr sz="2800"/>
            </a:lvl1pPr>
          </a:lstStyle>
          <a:p>
            <a:r>
              <a:rPr lang="en-GB"/>
              <a:t>Click to edit Master subtitle style</a:t>
            </a:r>
          </a:p>
        </p:txBody>
      </p:sp>
      <p:sp>
        <p:nvSpPr>
          <p:cNvPr id="4" name="Rectangle 4"/>
          <p:cNvSpPr>
            <a:spLocks noGrp="1" noChangeArrowheads="1"/>
          </p:cNvSpPr>
          <p:nvPr>
            <p:ph type="dt" sz="half" idx="10"/>
          </p:nvPr>
        </p:nvSpPr>
        <p:spPr>
          <a:xfrm>
            <a:off x="7696200" y="0"/>
            <a:ext cx="1447800" cy="457200"/>
          </a:xfrm>
        </p:spPr>
        <p:txBody>
          <a:bodyPr/>
          <a:lstStyle>
            <a:lvl1pPr>
              <a:defRPr/>
            </a:lvl1pPr>
          </a:lstStyle>
          <a:p>
            <a:pPr>
              <a:defRPr/>
            </a:pPr>
            <a:fld id="{31A802E4-016B-4EAF-ADA7-BE7D03D91F37}" type="datetime3">
              <a:rPr lang="en-GB"/>
              <a:pPr>
                <a:defRPr/>
              </a:pPr>
              <a:t>11 September, 2012</a:t>
            </a:fld>
            <a:endParaRPr lang="en-GB"/>
          </a:p>
        </p:txBody>
      </p:sp>
      <p:sp>
        <p:nvSpPr>
          <p:cNvPr id="5" name="Rectangle 5"/>
          <p:cNvSpPr>
            <a:spLocks noGrp="1" noChangeArrowheads="1"/>
          </p:cNvSpPr>
          <p:nvPr>
            <p:ph type="ftr" sz="quarter" idx="11"/>
          </p:nvPr>
        </p:nvSpPr>
        <p:spPr>
          <a:xfrm>
            <a:off x="1981200" y="6248400"/>
            <a:ext cx="3352800" cy="457200"/>
          </a:xfrm>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7391400" y="6248400"/>
            <a:ext cx="1524000" cy="457200"/>
          </a:xfrm>
        </p:spPr>
        <p:txBody>
          <a:bodyPr/>
          <a:lstStyle>
            <a:lvl1pPr>
              <a:defRPr/>
            </a:lvl1pPr>
          </a:lstStyle>
          <a:p>
            <a:pPr>
              <a:defRPr/>
            </a:pPr>
            <a:fld id="{53337118-3E1F-4E9F-866A-E6FCB615CE7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E1FA452-D0BD-479B-8A86-E2416760B193}" type="datetime3">
              <a:rPr lang="en-GB"/>
              <a:pPr>
                <a:defRPr/>
              </a:pPr>
              <a:t>11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79DC19A-FD77-4C94-A9E3-1CA79A2439D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066800"/>
            <a:ext cx="20955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066800"/>
            <a:ext cx="61341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176B758-F0E6-4D85-8E48-A103E6D39E4B}" type="datetime3">
              <a:rPr lang="en-GB"/>
              <a:pPr>
                <a:defRPr/>
              </a:pPr>
              <a:t>11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4887ADB-14A6-4E10-9A39-780B9082810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D030C5C-A447-4C66-8EC2-A067553829F8}" type="datetime3">
              <a:rPr lang="en-GB"/>
              <a:pPr>
                <a:defRPr/>
              </a:pPr>
              <a:t>11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56B2C9B-B249-4EF3-85E1-36109AF981B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8839C5C-EE31-4CB6-8F4A-452A646867A7}" type="datetime3">
              <a:rPr lang="en-GB"/>
              <a:pPr>
                <a:defRPr/>
              </a:pPr>
              <a:t>11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957B3B-9444-4AFC-9070-63406959644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81D1F2C-3A33-46F1-AC51-5979F12271C6}" type="datetime3">
              <a:rPr lang="en-GB"/>
              <a:pPr>
                <a:defRPr/>
              </a:pPr>
              <a:t>11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016881-719B-4B8C-A9A7-807ECFA14E3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654F7D5-99BE-4DDA-823F-6C37E58D0CD2}" type="datetime3">
              <a:rPr lang="en-GB"/>
              <a:pPr>
                <a:defRPr/>
              </a:pPr>
              <a:t>11 September, 2012</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B6EF8FB-D185-434B-83DE-DEAC17A3E75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A642F20-C864-4E6B-9171-4906E8B7ADBC}" type="datetime3">
              <a:rPr lang="en-GB"/>
              <a:pPr>
                <a:defRPr/>
              </a:pPr>
              <a:t>11 September, 2012</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C4777DB-3352-427E-89EC-EBF625BE37A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F641273-92B1-46E4-ACA0-905DF2232049}" type="datetime3">
              <a:rPr lang="en-GB"/>
              <a:pPr>
                <a:defRPr/>
              </a:pPr>
              <a:t>11 September, 2012</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EB255D6-6E1E-411F-B346-BC4AED21CCC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2893C46-208E-4735-B60E-F68FF394CDCA}" type="datetime3">
              <a:rPr lang="en-GB"/>
              <a:pPr>
                <a:defRPr/>
              </a:pPr>
              <a:t>11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06B9F4B-9A10-43D3-AE3C-063B4E77802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FE9B403-A8A5-48F3-807E-DE1B4DB0B764}" type="datetime3">
              <a:rPr lang="en-GB"/>
              <a:pPr>
                <a:defRPr/>
              </a:pPr>
              <a:t>11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7FE3CDB-97EE-44AD-8C35-B220EA77FE7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066800"/>
            <a:ext cx="8382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81000" y="2057400"/>
            <a:ext cx="8382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340" name="Rectangle 4"/>
          <p:cNvSpPr>
            <a:spLocks noGrp="1" noChangeArrowheads="1"/>
          </p:cNvSpPr>
          <p:nvPr>
            <p:ph type="dt" sz="half" idx="2"/>
          </p:nvPr>
        </p:nvSpPr>
        <p:spPr bwMode="auto">
          <a:xfrm>
            <a:off x="0" y="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C1C4EDD8-7C97-4B40-95DB-24109019C31A}" type="datetime3">
              <a:rPr lang="en-GB"/>
              <a:pPr>
                <a:defRPr/>
              </a:pPr>
              <a:t>11 September, 2012</a:t>
            </a:fld>
            <a:endParaRPr lang="en-GB"/>
          </a:p>
        </p:txBody>
      </p:sp>
      <p:sp>
        <p:nvSpPr>
          <p:cNvPr id="14341" name="Rectangle 5"/>
          <p:cNvSpPr>
            <a:spLocks noGrp="1" noChangeArrowheads="1"/>
          </p:cNvSpPr>
          <p:nvPr>
            <p:ph type="ftr" sz="quarter" idx="3"/>
          </p:nvPr>
        </p:nvSpPr>
        <p:spPr bwMode="auto">
          <a:xfrm>
            <a:off x="4419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p>
        </p:txBody>
      </p:sp>
      <p:sp>
        <p:nvSpPr>
          <p:cNvPr id="14342" name="Rectangle 6"/>
          <p:cNvSpPr>
            <a:spLocks noGrp="1" noChangeArrowheads="1"/>
          </p:cNvSpPr>
          <p:nvPr>
            <p:ph type="sldNum" sz="quarter" idx="4"/>
          </p:nvPr>
        </p:nvSpPr>
        <p:spPr bwMode="auto">
          <a:xfrm>
            <a:off x="7467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8BBBAE2-455E-4FCF-AEAB-F9DFC5C287B2}"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fld id="{8AA57CE2-2DF8-4D65-BD9F-0BF9069FFA9F}" type="datetime3">
              <a:rPr lang="en-GB" smtClean="0"/>
              <a:pPr/>
              <a:t>11 September, 2012</a:t>
            </a:fld>
            <a:endParaRPr lang="en-GB" smtClean="0"/>
          </a:p>
        </p:txBody>
      </p:sp>
      <p:sp>
        <p:nvSpPr>
          <p:cNvPr id="3075" name="Rectangle 2"/>
          <p:cNvSpPr>
            <a:spLocks noGrp="1" noChangeArrowheads="1"/>
          </p:cNvSpPr>
          <p:nvPr>
            <p:ph type="ctrTitle"/>
          </p:nvPr>
        </p:nvSpPr>
        <p:spPr/>
        <p:txBody>
          <a:bodyPr/>
          <a:lstStyle/>
          <a:p>
            <a:pPr eaLnBrk="1" hangingPunct="1"/>
            <a:r>
              <a:rPr lang="en-GB" smtClean="0"/>
              <a:t>How Science Works</a:t>
            </a:r>
          </a:p>
        </p:txBody>
      </p:sp>
      <p:sp>
        <p:nvSpPr>
          <p:cNvPr id="3076" name="Rectangle 3"/>
          <p:cNvSpPr>
            <a:spLocks noGrp="1" noChangeArrowheads="1"/>
          </p:cNvSpPr>
          <p:nvPr>
            <p:ph type="subTitle" idx="1"/>
          </p:nvPr>
        </p:nvSpPr>
        <p:spPr/>
        <p:txBody>
          <a:bodyPr/>
          <a:lstStyle/>
          <a:p>
            <a:pPr eaLnBrk="1" hangingPunct="1"/>
            <a:r>
              <a:rPr lang="en-GB" smtClean="0"/>
              <a:t>Identifying Variables and Designing Investigations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650E2D3B-25AF-4259-8C1F-141F330A4278}" type="datetime3">
              <a:rPr lang="en-GB" smtClean="0"/>
              <a:pPr/>
              <a:t>11 September, 2012</a:t>
            </a:fld>
            <a:endParaRPr lang="en-GB" smtClean="0"/>
          </a:p>
        </p:txBody>
      </p:sp>
      <p:sp>
        <p:nvSpPr>
          <p:cNvPr id="12291"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Example No. 3</a:t>
            </a:r>
          </a:p>
          <a:p>
            <a:pPr eaLnBrk="1" hangingPunct="1">
              <a:defRPr/>
            </a:pPr>
            <a:r>
              <a:rPr lang="en-GB" dirty="0" smtClean="0"/>
              <a:t>The light intensity was measured at different points moving away from the trunk of a large tree in full leaf.</a:t>
            </a:r>
          </a:p>
          <a:p>
            <a:pPr lvl="1" eaLnBrk="1" hangingPunct="1">
              <a:defRPr/>
            </a:pPr>
            <a:r>
              <a:rPr lang="en-GB" dirty="0" smtClean="0">
                <a:solidFill>
                  <a:srgbClr val="FFC000"/>
                </a:solidFill>
                <a:effectLst>
                  <a:outerShdw blurRad="38100" dist="38100" dir="2700000" algn="tl">
                    <a:srgbClr val="000000">
                      <a:alpha val="43137"/>
                    </a:srgbClr>
                  </a:outerShdw>
                </a:effectLst>
              </a:rPr>
              <a:t>Task 3: </a:t>
            </a:r>
            <a:r>
              <a:rPr lang="en-GB" dirty="0" smtClean="0"/>
              <a:t>What are the independent, dependent and control variables in this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13745ACE-7AE9-4099-874B-A15CBF27EF14}" type="datetime3">
              <a:rPr lang="en-GB" smtClean="0"/>
              <a:pPr/>
              <a:t>11 September, 2012</a:t>
            </a:fld>
            <a:endParaRPr lang="en-GB" smtClean="0"/>
          </a:p>
        </p:txBody>
      </p:sp>
      <p:sp>
        <p:nvSpPr>
          <p:cNvPr id="13315"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13316" name="Rectangle 3"/>
          <p:cNvSpPr>
            <a:spLocks noGrp="1" noChangeArrowheads="1"/>
          </p:cNvSpPr>
          <p:nvPr>
            <p:ph type="body" idx="1"/>
          </p:nvPr>
        </p:nvSpPr>
        <p:spPr/>
        <p:txBody>
          <a:bodyPr/>
          <a:lstStyle/>
          <a:p>
            <a:pPr eaLnBrk="1" hangingPunct="1">
              <a:buFontTx/>
              <a:buNone/>
            </a:pPr>
            <a:r>
              <a:rPr lang="en-GB" u="sng" smtClean="0"/>
              <a:t>Example No. 3</a:t>
            </a:r>
          </a:p>
          <a:p>
            <a:pPr eaLnBrk="1" hangingPunct="1"/>
            <a:r>
              <a:rPr lang="en-GB" smtClean="0">
                <a:solidFill>
                  <a:srgbClr val="00B050"/>
                </a:solidFill>
              </a:rPr>
              <a:t>Independent variable </a:t>
            </a:r>
            <a:r>
              <a:rPr lang="en-GB" sz="2800" smtClean="0"/>
              <a:t>= the distance from the tree trunk.</a:t>
            </a:r>
          </a:p>
          <a:p>
            <a:pPr eaLnBrk="1" hangingPunct="1"/>
            <a:r>
              <a:rPr lang="en-GB" smtClean="0">
                <a:solidFill>
                  <a:srgbClr val="00B050"/>
                </a:solidFill>
              </a:rPr>
              <a:t>Dependent variable </a:t>
            </a:r>
            <a:r>
              <a:rPr lang="en-GB" sz="2800" smtClean="0"/>
              <a:t>= the light intensity.</a:t>
            </a:r>
          </a:p>
          <a:p>
            <a:pPr eaLnBrk="1" hangingPunct="1"/>
            <a:r>
              <a:rPr lang="en-GB" smtClean="0">
                <a:solidFill>
                  <a:srgbClr val="00B050"/>
                </a:solidFill>
              </a:rPr>
              <a:t>Control variables </a:t>
            </a:r>
            <a:r>
              <a:rPr lang="en-GB" sz="2800" smtClean="0"/>
              <a:t>= the same tree used for all measurements, the same light intensity meter, the same day/weather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316">
                                            <p:txEl>
                                              <p:pRg st="0" end="0"/>
                                            </p:txEl>
                                          </p:spTgt>
                                        </p:tgtEl>
                                        <p:attrNameLst>
                                          <p:attrName>style.visibility</p:attrName>
                                        </p:attrNameLst>
                                      </p:cBhvr>
                                      <p:to>
                                        <p:strVal val="visible"/>
                                      </p:to>
                                    </p:set>
                                    <p:anim calcmode="discrete" valueType="clr">
                                      <p:cBhvr override="childStyle">
                                        <p:cTn id="7" dur="80"/>
                                        <p:tgtEl>
                                          <p:spTgt spid="133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31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3316">
                                            <p:txEl>
                                              <p:pRg st="1" end="1"/>
                                            </p:txEl>
                                          </p:spTgt>
                                        </p:tgtEl>
                                        <p:attrNameLst>
                                          <p:attrName>style.visibility</p:attrName>
                                        </p:attrNameLst>
                                      </p:cBhvr>
                                      <p:to>
                                        <p:strVal val="visible"/>
                                      </p:to>
                                    </p:set>
                                    <p:anim calcmode="discrete" valueType="clr">
                                      <p:cBhvr override="childStyle">
                                        <p:cTn id="14" dur="80"/>
                                        <p:tgtEl>
                                          <p:spTgt spid="1331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31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3316">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3316">
                                            <p:txEl>
                                              <p:pRg st="2" end="2"/>
                                            </p:txEl>
                                          </p:spTgt>
                                        </p:tgtEl>
                                        <p:attrNameLst>
                                          <p:attrName>style.visibility</p:attrName>
                                        </p:attrNameLst>
                                      </p:cBhvr>
                                      <p:to>
                                        <p:strVal val="visible"/>
                                      </p:to>
                                    </p:set>
                                    <p:anim calcmode="discrete" valueType="clr">
                                      <p:cBhvr override="childStyle">
                                        <p:cTn id="21" dur="80"/>
                                        <p:tgtEl>
                                          <p:spTgt spid="1331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3316">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3316">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3316">
                                            <p:txEl>
                                              <p:pRg st="3" end="3"/>
                                            </p:txEl>
                                          </p:spTgt>
                                        </p:tgtEl>
                                        <p:attrNameLst>
                                          <p:attrName>style.visibility</p:attrName>
                                        </p:attrNameLst>
                                      </p:cBhvr>
                                      <p:to>
                                        <p:strVal val="visible"/>
                                      </p:to>
                                    </p:set>
                                    <p:anim calcmode="discrete" valueType="clr">
                                      <p:cBhvr override="childStyle">
                                        <p:cTn id="28" dur="80"/>
                                        <p:tgtEl>
                                          <p:spTgt spid="1331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3316">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3316">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5E9BAF9F-250E-4351-875C-E1BEC3F15B30}" type="datetime3">
              <a:rPr lang="en-GB" smtClean="0"/>
              <a:pPr/>
              <a:t>11 September, 2012</a:t>
            </a:fld>
            <a:endParaRPr lang="en-GB" smtClean="0"/>
          </a:p>
        </p:txBody>
      </p:sp>
      <p:sp>
        <p:nvSpPr>
          <p:cNvPr id="14339"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Example No. 4</a:t>
            </a:r>
          </a:p>
          <a:p>
            <a:pPr eaLnBrk="1" hangingPunct="1">
              <a:defRPr/>
            </a:pPr>
            <a:r>
              <a:rPr lang="en-GB" dirty="0" smtClean="0"/>
              <a:t>Listening to music impairs your ability to study.</a:t>
            </a:r>
          </a:p>
          <a:p>
            <a:pPr lvl="1" eaLnBrk="1" hangingPunct="1">
              <a:defRPr/>
            </a:pPr>
            <a:r>
              <a:rPr lang="en-GB" dirty="0" smtClean="0">
                <a:solidFill>
                  <a:srgbClr val="FFC000"/>
                </a:solidFill>
                <a:effectLst>
                  <a:outerShdw blurRad="38100" dist="38100" dir="2700000" algn="tl">
                    <a:srgbClr val="000000">
                      <a:alpha val="43137"/>
                    </a:srgbClr>
                  </a:outerShdw>
                </a:effectLst>
              </a:rPr>
              <a:t>Task 4: </a:t>
            </a:r>
            <a:r>
              <a:rPr lang="en-GB" dirty="0" smtClean="0"/>
              <a:t>What are the independent, dependent and control variables in this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C489D83B-843D-4C95-98FC-7A09BDADA81D}" type="datetime3">
              <a:rPr lang="en-GB" smtClean="0"/>
              <a:pPr/>
              <a:t>11 September, 2012</a:t>
            </a:fld>
            <a:endParaRPr lang="en-GB" smtClean="0"/>
          </a:p>
        </p:txBody>
      </p:sp>
      <p:sp>
        <p:nvSpPr>
          <p:cNvPr id="15363"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15364" name="Rectangle 3"/>
          <p:cNvSpPr>
            <a:spLocks noGrp="1" noChangeArrowheads="1"/>
          </p:cNvSpPr>
          <p:nvPr>
            <p:ph type="body" idx="1"/>
          </p:nvPr>
        </p:nvSpPr>
        <p:spPr/>
        <p:txBody>
          <a:bodyPr/>
          <a:lstStyle/>
          <a:p>
            <a:pPr eaLnBrk="1" hangingPunct="1">
              <a:buFontTx/>
              <a:buNone/>
            </a:pPr>
            <a:r>
              <a:rPr lang="en-GB" u="sng" smtClean="0"/>
              <a:t>Example No. 4</a:t>
            </a:r>
          </a:p>
          <a:p>
            <a:pPr eaLnBrk="1" hangingPunct="1"/>
            <a:r>
              <a:rPr lang="en-GB" smtClean="0">
                <a:solidFill>
                  <a:srgbClr val="00B050"/>
                </a:solidFill>
              </a:rPr>
              <a:t>Independent variable </a:t>
            </a:r>
            <a:r>
              <a:rPr lang="en-GB" sz="2800" smtClean="0"/>
              <a:t>= whether the student is listening to music or not.</a:t>
            </a:r>
          </a:p>
          <a:p>
            <a:pPr eaLnBrk="1" hangingPunct="1"/>
            <a:r>
              <a:rPr lang="en-GB" smtClean="0">
                <a:solidFill>
                  <a:srgbClr val="00B050"/>
                </a:solidFill>
              </a:rPr>
              <a:t>Dependent variable </a:t>
            </a:r>
            <a:r>
              <a:rPr lang="en-GB" sz="2800" smtClean="0"/>
              <a:t>= the students ability to recall information leant while listening to music (e.g. score on a memory test).</a:t>
            </a:r>
          </a:p>
          <a:p>
            <a:pPr eaLnBrk="1" hangingPunct="1"/>
            <a:r>
              <a:rPr lang="en-GB" smtClean="0">
                <a:solidFill>
                  <a:srgbClr val="00B050"/>
                </a:solidFill>
              </a:rPr>
              <a:t>Control variables </a:t>
            </a:r>
            <a:r>
              <a:rPr lang="en-GB" sz="2800" smtClean="0"/>
              <a:t>= the same type of music, the same information to be learnt.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364">
                                            <p:txEl>
                                              <p:pRg st="0" end="0"/>
                                            </p:txEl>
                                          </p:spTgt>
                                        </p:tgtEl>
                                        <p:attrNameLst>
                                          <p:attrName>style.visibility</p:attrName>
                                        </p:attrNameLst>
                                      </p:cBhvr>
                                      <p:to>
                                        <p:strVal val="visible"/>
                                      </p:to>
                                    </p:set>
                                    <p:anim calcmode="discrete" valueType="clr">
                                      <p:cBhvr override="childStyle">
                                        <p:cTn id="7" dur="80"/>
                                        <p:tgtEl>
                                          <p:spTgt spid="1536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5364">
                                            <p:txEl>
                                              <p:pRg st="1" end="1"/>
                                            </p:txEl>
                                          </p:spTgt>
                                        </p:tgtEl>
                                        <p:attrNameLst>
                                          <p:attrName>style.visibility</p:attrName>
                                        </p:attrNameLst>
                                      </p:cBhvr>
                                      <p:to>
                                        <p:strVal val="visible"/>
                                      </p:to>
                                    </p:set>
                                    <p:anim calcmode="discrete" valueType="clr">
                                      <p:cBhvr override="childStyle">
                                        <p:cTn id="14" dur="80"/>
                                        <p:tgtEl>
                                          <p:spTgt spid="1536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364">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5364">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5364">
                                            <p:txEl>
                                              <p:pRg st="2" end="2"/>
                                            </p:txEl>
                                          </p:spTgt>
                                        </p:tgtEl>
                                        <p:attrNameLst>
                                          <p:attrName>style.visibility</p:attrName>
                                        </p:attrNameLst>
                                      </p:cBhvr>
                                      <p:to>
                                        <p:strVal val="visible"/>
                                      </p:to>
                                    </p:set>
                                    <p:anim calcmode="discrete" valueType="clr">
                                      <p:cBhvr override="childStyle">
                                        <p:cTn id="21" dur="80"/>
                                        <p:tgtEl>
                                          <p:spTgt spid="1536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5364">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5364">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5364">
                                            <p:txEl>
                                              <p:pRg st="3" end="3"/>
                                            </p:txEl>
                                          </p:spTgt>
                                        </p:tgtEl>
                                        <p:attrNameLst>
                                          <p:attrName>style.visibility</p:attrName>
                                        </p:attrNameLst>
                                      </p:cBhvr>
                                      <p:to>
                                        <p:strVal val="visible"/>
                                      </p:to>
                                    </p:set>
                                    <p:anim calcmode="discrete" valueType="clr">
                                      <p:cBhvr override="childStyle">
                                        <p:cTn id="28" dur="80"/>
                                        <p:tgtEl>
                                          <p:spTgt spid="1536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5364">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536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fld id="{B69F69EE-BF70-474A-9949-8CFB53504510}" type="datetime3">
              <a:rPr lang="en-GB" smtClean="0"/>
              <a:pPr/>
              <a:t>11 September, 2012</a:t>
            </a:fld>
            <a:endParaRPr lang="en-GB" smtClean="0"/>
          </a:p>
        </p:txBody>
      </p:sp>
      <p:sp>
        <p:nvSpPr>
          <p:cNvPr id="16387"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Designing an experiment.</a:t>
            </a:r>
          </a:p>
          <a:p>
            <a:pPr eaLnBrk="1" hangingPunct="1">
              <a:defRPr/>
            </a:pPr>
            <a:r>
              <a:rPr lang="en-GB" dirty="0" smtClean="0"/>
              <a:t>The larger the surface area of a parachute, the slower the object will fall.</a:t>
            </a:r>
          </a:p>
          <a:p>
            <a:pPr lvl="1" eaLnBrk="1" hangingPunct="1">
              <a:defRPr/>
            </a:pPr>
            <a:r>
              <a:rPr lang="en-GB" dirty="0" smtClean="0">
                <a:solidFill>
                  <a:srgbClr val="FFC000"/>
                </a:solidFill>
                <a:effectLst>
                  <a:outerShdw blurRad="38100" dist="38100" dir="2700000" algn="tl">
                    <a:srgbClr val="000000">
                      <a:alpha val="43137"/>
                    </a:srgbClr>
                  </a:outerShdw>
                </a:effectLst>
              </a:rPr>
              <a:t>Task 5: </a:t>
            </a:r>
            <a:r>
              <a:rPr lang="en-GB" dirty="0" smtClean="0"/>
              <a:t>design an experiment to test this hypothesis</a:t>
            </a:r>
          </a:p>
          <a:p>
            <a:pPr lvl="2" eaLnBrk="1" hangingPunct="1">
              <a:defRPr/>
            </a:pPr>
            <a:r>
              <a:rPr lang="en-GB" dirty="0" smtClean="0"/>
              <a:t>Identify the variables – what are you going to change? How will you change it? What will you measure? How will you measure it? What needs to be kept the same to make the experiment a fair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45059">
                                            <p:txEl>
                                              <p:pRg st="3" end="3"/>
                                            </p:txEl>
                                          </p:spTgt>
                                        </p:tgtEl>
                                        <p:attrNameLst>
                                          <p:attrName>style.visibility</p:attrName>
                                        </p:attrNameLst>
                                      </p:cBhvr>
                                      <p:to>
                                        <p:strVal val="visible"/>
                                      </p:to>
                                    </p:set>
                                    <p:anim calcmode="discrete" valueType="clr">
                                      <p:cBhvr override="childStyle">
                                        <p:cTn id="26" dur="80"/>
                                        <p:tgtEl>
                                          <p:spTgt spid="4505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5059">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4505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76EC63F3-41A6-413A-9206-F00898B05FFD}" type="datetime3">
              <a:rPr lang="en-GB" smtClean="0"/>
              <a:pPr/>
              <a:t>11 September, 2012</a:t>
            </a:fld>
            <a:endParaRPr lang="en-GB" smtClean="0"/>
          </a:p>
        </p:txBody>
      </p:sp>
      <p:sp>
        <p:nvSpPr>
          <p:cNvPr id="17411"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Designing an experiment.</a:t>
            </a:r>
          </a:p>
          <a:p>
            <a:pPr eaLnBrk="1" hangingPunct="1">
              <a:defRPr/>
            </a:pPr>
            <a:r>
              <a:rPr lang="en-GB" dirty="0" smtClean="0"/>
              <a:t>What is the optimum temperature needed for the enzyme amylase to work?</a:t>
            </a:r>
          </a:p>
          <a:p>
            <a:pPr lvl="1" eaLnBrk="1" hangingPunct="1">
              <a:defRPr/>
            </a:pPr>
            <a:r>
              <a:rPr lang="en-GB" dirty="0" smtClean="0">
                <a:solidFill>
                  <a:srgbClr val="FFC000"/>
                </a:solidFill>
                <a:effectLst>
                  <a:outerShdw blurRad="38100" dist="38100" dir="2700000" algn="tl">
                    <a:srgbClr val="000000">
                      <a:alpha val="43137"/>
                    </a:srgbClr>
                  </a:outerShdw>
                </a:effectLst>
              </a:rPr>
              <a:t>Task 6: </a:t>
            </a:r>
            <a:r>
              <a:rPr lang="en-GB" dirty="0" smtClean="0"/>
              <a:t>design an experiment to test this hypothesis</a:t>
            </a:r>
          </a:p>
          <a:p>
            <a:pPr lvl="2" eaLnBrk="1" hangingPunct="1">
              <a:defRPr/>
            </a:pPr>
            <a:r>
              <a:rPr lang="en-GB" dirty="0" smtClean="0"/>
              <a:t>What are the independent and dependent variables? How will you make it a fair test? How many different temperatures will you test? How will you measure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45059">
                                            <p:txEl>
                                              <p:pRg st="3" end="3"/>
                                            </p:txEl>
                                          </p:spTgt>
                                        </p:tgtEl>
                                        <p:attrNameLst>
                                          <p:attrName>style.visibility</p:attrName>
                                        </p:attrNameLst>
                                      </p:cBhvr>
                                      <p:to>
                                        <p:strVal val="visible"/>
                                      </p:to>
                                    </p:set>
                                    <p:anim calcmode="discrete" valueType="clr">
                                      <p:cBhvr override="childStyle">
                                        <p:cTn id="26" dur="80"/>
                                        <p:tgtEl>
                                          <p:spTgt spid="4505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5059">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4505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4DDC955E-0323-4DF3-A2C0-500DF64A9A37}" type="datetime3">
              <a:rPr lang="en-GB" smtClean="0"/>
              <a:pPr/>
              <a:t>11 September, 2012</a:t>
            </a:fld>
            <a:endParaRPr lang="en-GB" smtClean="0"/>
          </a:p>
        </p:txBody>
      </p:sp>
      <p:sp>
        <p:nvSpPr>
          <p:cNvPr id="18435"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18436" name="Rectangle 3"/>
          <p:cNvSpPr>
            <a:spLocks noGrp="1" noChangeArrowheads="1"/>
          </p:cNvSpPr>
          <p:nvPr>
            <p:ph type="body" idx="1"/>
          </p:nvPr>
        </p:nvSpPr>
        <p:spPr/>
        <p:txBody>
          <a:bodyPr/>
          <a:lstStyle/>
          <a:p>
            <a:pPr eaLnBrk="1" hangingPunct="1">
              <a:buFontTx/>
              <a:buNone/>
            </a:pPr>
            <a:r>
              <a:rPr lang="en-GB" u="sng" dirty="0" smtClean="0"/>
              <a:t>Plenary: Revisiting the learning outcomes</a:t>
            </a:r>
          </a:p>
          <a:p>
            <a:pPr eaLnBrk="1" hangingPunct="1"/>
            <a:r>
              <a:rPr lang="en-GB" dirty="0" smtClean="0"/>
              <a:t>Show me, using </a:t>
            </a:r>
            <a:r>
              <a:rPr lang="en-GB" dirty="0" smtClean="0"/>
              <a:t>a thumb up, down, or sideways, </a:t>
            </a:r>
            <a:r>
              <a:rPr lang="en-GB" dirty="0" smtClean="0"/>
              <a:t>how well you think you have met each of the learning outcomes.</a:t>
            </a:r>
          </a:p>
          <a:p>
            <a:pPr lvl="1" eaLnBrk="1" hangingPunct="1"/>
            <a:r>
              <a:rPr lang="en-GB" sz="2400" dirty="0" smtClean="0"/>
              <a:t>Explain what the different types of variables are.</a:t>
            </a:r>
          </a:p>
          <a:p>
            <a:pPr lvl="1" eaLnBrk="1" hangingPunct="1"/>
            <a:r>
              <a:rPr lang="en-GB" sz="2400" dirty="0" smtClean="0"/>
              <a:t>Recognize </a:t>
            </a:r>
            <a:r>
              <a:rPr lang="en-GB" sz="2400" dirty="0" smtClean="0"/>
              <a:t>different variables in example experiments.</a:t>
            </a:r>
          </a:p>
          <a:p>
            <a:pPr lvl="1" eaLnBrk="1" hangingPunct="1"/>
            <a:r>
              <a:rPr lang="en-GB" sz="2400" dirty="0" smtClean="0"/>
              <a:t>understand why the consideration of variables is important when designing an experiment.</a:t>
            </a:r>
          </a:p>
          <a:p>
            <a:pPr lvl="1" eaLnBrk="1" hangingPunct="1">
              <a:buFontTx/>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8436">
                                            <p:txEl>
                                              <p:pRg st="0" end="0"/>
                                            </p:txEl>
                                          </p:spTgt>
                                        </p:tgtEl>
                                        <p:attrNameLst>
                                          <p:attrName>style.visibility</p:attrName>
                                        </p:attrNameLst>
                                      </p:cBhvr>
                                      <p:to>
                                        <p:strVal val="visible"/>
                                      </p:to>
                                    </p:set>
                                    <p:anim calcmode="discrete" valueType="clr">
                                      <p:cBhvr override="childStyle">
                                        <p:cTn id="7" dur="80"/>
                                        <p:tgtEl>
                                          <p:spTgt spid="1843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3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843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8436">
                                            <p:txEl>
                                              <p:pRg st="1" end="1"/>
                                            </p:txEl>
                                          </p:spTgt>
                                        </p:tgtEl>
                                        <p:attrNameLst>
                                          <p:attrName>style.visibility</p:attrName>
                                        </p:attrNameLst>
                                      </p:cBhvr>
                                      <p:to>
                                        <p:strVal val="visible"/>
                                      </p:to>
                                    </p:set>
                                    <p:anim calcmode="discrete" valueType="clr">
                                      <p:cBhvr override="childStyle">
                                        <p:cTn id="14" dur="80"/>
                                        <p:tgtEl>
                                          <p:spTgt spid="1843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43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8436">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8436">
                                            <p:txEl>
                                              <p:pRg st="2" end="2"/>
                                            </p:txEl>
                                          </p:spTgt>
                                        </p:tgtEl>
                                        <p:attrNameLst>
                                          <p:attrName>style.visibility</p:attrName>
                                        </p:attrNameLst>
                                      </p:cBhvr>
                                      <p:to>
                                        <p:strVal val="visible"/>
                                      </p:to>
                                    </p:set>
                                    <p:anim calcmode="discrete" valueType="clr">
                                      <p:cBhvr override="childStyle">
                                        <p:cTn id="21" dur="80"/>
                                        <p:tgtEl>
                                          <p:spTgt spid="1843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8436">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8436">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8436">
                                            <p:txEl>
                                              <p:pRg st="3" end="3"/>
                                            </p:txEl>
                                          </p:spTgt>
                                        </p:tgtEl>
                                        <p:attrNameLst>
                                          <p:attrName>style.visibility</p:attrName>
                                        </p:attrNameLst>
                                      </p:cBhvr>
                                      <p:to>
                                        <p:strVal val="visible"/>
                                      </p:to>
                                    </p:set>
                                    <p:anim calcmode="discrete" valueType="clr">
                                      <p:cBhvr override="childStyle">
                                        <p:cTn id="28" dur="80"/>
                                        <p:tgtEl>
                                          <p:spTgt spid="1843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8436">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8436">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18436">
                                            <p:txEl>
                                              <p:pRg st="4" end="4"/>
                                            </p:txEl>
                                          </p:spTgt>
                                        </p:tgtEl>
                                        <p:attrNameLst>
                                          <p:attrName>style.visibility</p:attrName>
                                        </p:attrNameLst>
                                      </p:cBhvr>
                                      <p:to>
                                        <p:strVal val="visible"/>
                                      </p:to>
                                    </p:set>
                                    <p:anim calcmode="discrete" valueType="clr">
                                      <p:cBhvr override="childStyle">
                                        <p:cTn id="35" dur="80"/>
                                        <p:tgtEl>
                                          <p:spTgt spid="1843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8436">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1843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fld id="{D2F3592F-224D-43C1-A123-C9522C3A3BED}" type="datetime3">
              <a:rPr lang="en-GB" smtClean="0"/>
              <a:pPr/>
              <a:t>11 September, 2012</a:t>
            </a:fld>
            <a:endParaRPr lang="en-GB" smtClean="0"/>
          </a:p>
        </p:txBody>
      </p:sp>
      <p:sp>
        <p:nvSpPr>
          <p:cNvPr id="4099"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100" name="Rectangle 3"/>
          <p:cNvSpPr>
            <a:spLocks noGrp="1" noChangeArrowheads="1"/>
          </p:cNvSpPr>
          <p:nvPr>
            <p:ph type="body" idx="1"/>
          </p:nvPr>
        </p:nvSpPr>
        <p:spPr/>
        <p:txBody>
          <a:bodyPr/>
          <a:lstStyle/>
          <a:p>
            <a:pPr eaLnBrk="1" hangingPunct="1">
              <a:buFontTx/>
              <a:buNone/>
            </a:pPr>
            <a:r>
              <a:rPr lang="en-GB" u="sng" smtClean="0"/>
              <a:t>Learning outcomes:</a:t>
            </a:r>
          </a:p>
          <a:p>
            <a:pPr eaLnBrk="1" hangingPunct="1">
              <a:buFontTx/>
              <a:buNone/>
            </a:pPr>
            <a:r>
              <a:rPr lang="en-GB" sz="2800" smtClean="0"/>
              <a:t>By the end of the lesson you should be able to</a:t>
            </a:r>
          </a:p>
          <a:p>
            <a:pPr eaLnBrk="1" hangingPunct="1"/>
            <a:r>
              <a:rPr lang="en-GB" sz="2400" smtClean="0"/>
              <a:t>Explain what the different types of variables are.</a:t>
            </a:r>
          </a:p>
          <a:p>
            <a:pPr eaLnBrk="1" hangingPunct="1"/>
            <a:r>
              <a:rPr lang="en-GB" sz="2400" smtClean="0"/>
              <a:t>Recognise different variables in example experiments.</a:t>
            </a:r>
          </a:p>
          <a:p>
            <a:pPr eaLnBrk="1" hangingPunct="1"/>
            <a:r>
              <a:rPr lang="en-GB" sz="2400" smtClean="0"/>
              <a:t>Understand why the consideration of variables is important when designing an experiment.</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100">
                                            <p:txEl>
                                              <p:pRg st="0" end="0"/>
                                            </p:txEl>
                                          </p:spTgt>
                                        </p:tgtEl>
                                        <p:attrNameLst>
                                          <p:attrName>style.visibility</p:attrName>
                                        </p:attrNameLst>
                                      </p:cBhvr>
                                      <p:to>
                                        <p:strVal val="visible"/>
                                      </p:to>
                                    </p:set>
                                    <p:anim calcmode="discrete" valueType="clr">
                                      <p:cBhvr override="childStyle">
                                        <p:cTn id="7" dur="80"/>
                                        <p:tgtEl>
                                          <p:spTgt spid="410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0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100">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100">
                                            <p:txEl>
                                              <p:pRg st="1" end="1"/>
                                            </p:txEl>
                                          </p:spTgt>
                                        </p:tgtEl>
                                        <p:attrNameLst>
                                          <p:attrName>style.visibility</p:attrName>
                                        </p:attrNameLst>
                                      </p:cBhvr>
                                      <p:to>
                                        <p:strVal val="visible"/>
                                      </p:to>
                                    </p:set>
                                    <p:anim calcmode="discrete" valueType="clr">
                                      <p:cBhvr override="childStyle">
                                        <p:cTn id="12" dur="80"/>
                                        <p:tgtEl>
                                          <p:spTgt spid="410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100">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100">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100">
                                            <p:txEl>
                                              <p:pRg st="2" end="2"/>
                                            </p:txEl>
                                          </p:spTgt>
                                        </p:tgtEl>
                                        <p:attrNameLst>
                                          <p:attrName>style.visibility</p:attrName>
                                        </p:attrNameLst>
                                      </p:cBhvr>
                                      <p:to>
                                        <p:strVal val="visible"/>
                                      </p:to>
                                    </p:set>
                                    <p:anim calcmode="discrete" valueType="clr">
                                      <p:cBhvr override="childStyle">
                                        <p:cTn id="19" dur="80"/>
                                        <p:tgtEl>
                                          <p:spTgt spid="410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100">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100">
                                            <p:txEl>
                                              <p:pRg st="2" end="2"/>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4100">
                                            <p:txEl>
                                              <p:pRg st="3" end="3"/>
                                            </p:txEl>
                                          </p:spTgt>
                                        </p:tgtEl>
                                        <p:attrNameLst>
                                          <p:attrName>style.visibility</p:attrName>
                                        </p:attrNameLst>
                                      </p:cBhvr>
                                      <p:to>
                                        <p:strVal val="visible"/>
                                      </p:to>
                                    </p:set>
                                    <p:anim calcmode="discrete" valueType="clr">
                                      <p:cBhvr override="childStyle">
                                        <p:cTn id="26" dur="80"/>
                                        <p:tgtEl>
                                          <p:spTgt spid="410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100">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4100">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4100">
                                            <p:txEl>
                                              <p:pRg st="4" end="4"/>
                                            </p:txEl>
                                          </p:spTgt>
                                        </p:tgtEl>
                                        <p:attrNameLst>
                                          <p:attrName>style.visibility</p:attrName>
                                        </p:attrNameLst>
                                      </p:cBhvr>
                                      <p:to>
                                        <p:strVal val="visible"/>
                                      </p:to>
                                    </p:set>
                                    <p:anim calcmode="discrete" valueType="clr">
                                      <p:cBhvr override="childStyle">
                                        <p:cTn id="33" dur="80"/>
                                        <p:tgtEl>
                                          <p:spTgt spid="4100">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4100">
                                            <p:txEl>
                                              <p:pRg st="4" end="4"/>
                                            </p:txEl>
                                          </p:spTgt>
                                        </p:tgtEl>
                                        <p:attrNameLst>
                                          <p:attrName>fillcolor</p:attrName>
                                        </p:attrNameLst>
                                      </p:cBhvr>
                                      <p:tavLst>
                                        <p:tav tm="0">
                                          <p:val>
                                            <p:clrVal>
                                              <a:schemeClr val="accent2"/>
                                            </p:clrVal>
                                          </p:val>
                                        </p:tav>
                                        <p:tav tm="50000">
                                          <p:val>
                                            <p:clrVal>
                                              <a:schemeClr val="hlink"/>
                                            </p:clrVal>
                                          </p:val>
                                        </p:tav>
                                      </p:tavLst>
                                    </p:anim>
                                    <p:set>
                                      <p:cBhvr>
                                        <p:cTn id="35" dur="80"/>
                                        <p:tgtEl>
                                          <p:spTgt spid="4100">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fld id="{A6C919C0-FB4D-40CE-AEB1-B8AE04F9CD4E}" type="datetime3">
              <a:rPr lang="en-GB" smtClean="0"/>
              <a:pPr/>
              <a:t>11 September, 2012</a:t>
            </a:fld>
            <a:endParaRPr lang="en-GB" smtClean="0"/>
          </a:p>
        </p:txBody>
      </p:sp>
      <p:sp>
        <p:nvSpPr>
          <p:cNvPr id="5123"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5124" name="Rectangle 3"/>
          <p:cNvSpPr>
            <a:spLocks noGrp="1" noChangeArrowheads="1"/>
          </p:cNvSpPr>
          <p:nvPr>
            <p:ph type="body" idx="1"/>
          </p:nvPr>
        </p:nvSpPr>
        <p:spPr/>
        <p:txBody>
          <a:bodyPr/>
          <a:lstStyle/>
          <a:p>
            <a:pPr eaLnBrk="1" hangingPunct="1">
              <a:buFontTx/>
              <a:buNone/>
            </a:pPr>
            <a:r>
              <a:rPr lang="en-GB" smtClean="0"/>
              <a:t>The </a:t>
            </a:r>
            <a:r>
              <a:rPr lang="en-GB" smtClean="0">
                <a:solidFill>
                  <a:srgbClr val="00B050"/>
                </a:solidFill>
              </a:rPr>
              <a:t>INDEPENDENT VARIABLE</a:t>
            </a:r>
          </a:p>
          <a:p>
            <a:pPr eaLnBrk="1" hangingPunct="1"/>
            <a:r>
              <a:rPr lang="en-GB" smtClean="0"/>
              <a:t>Also known as the </a:t>
            </a:r>
            <a:r>
              <a:rPr lang="en-GB" smtClean="0">
                <a:solidFill>
                  <a:srgbClr val="00B050"/>
                </a:solidFill>
              </a:rPr>
              <a:t>INPUT</a:t>
            </a:r>
            <a:r>
              <a:rPr lang="en-GB" smtClean="0"/>
              <a:t> variable.</a:t>
            </a:r>
          </a:p>
          <a:p>
            <a:pPr eaLnBrk="1" hangingPunct="1"/>
            <a:r>
              <a:rPr lang="en-GB" smtClean="0"/>
              <a:t>This is the thing that you change or manipulate, the thing you are testing.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124">
                                            <p:txEl>
                                              <p:pRg st="0" end="0"/>
                                            </p:txEl>
                                          </p:spTgt>
                                        </p:tgtEl>
                                        <p:attrNameLst>
                                          <p:attrName>style.visibility</p:attrName>
                                        </p:attrNameLst>
                                      </p:cBhvr>
                                      <p:to>
                                        <p:strVal val="visible"/>
                                      </p:to>
                                    </p:set>
                                    <p:anim calcmode="discrete" valueType="clr">
                                      <p:cBhvr override="childStyle">
                                        <p:cTn id="7" dur="80"/>
                                        <p:tgtEl>
                                          <p:spTgt spid="51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12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124">
                                            <p:txEl>
                                              <p:pRg st="1" end="1"/>
                                            </p:txEl>
                                          </p:spTgt>
                                        </p:tgtEl>
                                        <p:attrNameLst>
                                          <p:attrName>style.visibility</p:attrName>
                                        </p:attrNameLst>
                                      </p:cBhvr>
                                      <p:to>
                                        <p:strVal val="visible"/>
                                      </p:to>
                                    </p:set>
                                    <p:anim calcmode="discrete" valueType="clr">
                                      <p:cBhvr override="childStyle">
                                        <p:cTn id="14" dur="80"/>
                                        <p:tgtEl>
                                          <p:spTgt spid="512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4">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124">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124">
                                            <p:txEl>
                                              <p:pRg st="2" end="2"/>
                                            </p:txEl>
                                          </p:spTgt>
                                        </p:tgtEl>
                                        <p:attrNameLst>
                                          <p:attrName>style.visibility</p:attrName>
                                        </p:attrNameLst>
                                      </p:cBhvr>
                                      <p:to>
                                        <p:strVal val="visible"/>
                                      </p:to>
                                    </p:set>
                                    <p:anim calcmode="discrete" valueType="clr">
                                      <p:cBhvr override="childStyle">
                                        <p:cTn id="21" dur="80"/>
                                        <p:tgtEl>
                                          <p:spTgt spid="512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4">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5124">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fld id="{F47312A5-ABC9-4A2C-9E96-C7E59FEF0410}" type="datetime3">
              <a:rPr lang="en-GB" smtClean="0"/>
              <a:pPr/>
              <a:t>11 September, 2012</a:t>
            </a:fld>
            <a:endParaRPr lang="en-GB" smtClean="0"/>
          </a:p>
        </p:txBody>
      </p:sp>
      <p:sp>
        <p:nvSpPr>
          <p:cNvPr id="6147"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6148" name="Rectangle 3"/>
          <p:cNvSpPr>
            <a:spLocks noGrp="1" noChangeArrowheads="1"/>
          </p:cNvSpPr>
          <p:nvPr>
            <p:ph type="body" idx="1"/>
          </p:nvPr>
        </p:nvSpPr>
        <p:spPr/>
        <p:txBody>
          <a:bodyPr/>
          <a:lstStyle/>
          <a:p>
            <a:pPr eaLnBrk="1" hangingPunct="1">
              <a:buFontTx/>
              <a:buNone/>
            </a:pPr>
            <a:r>
              <a:rPr lang="en-GB" smtClean="0"/>
              <a:t>The </a:t>
            </a:r>
            <a:r>
              <a:rPr lang="en-GB" smtClean="0">
                <a:solidFill>
                  <a:srgbClr val="00B050"/>
                </a:solidFill>
              </a:rPr>
              <a:t>DEPENDENT VARIABLE</a:t>
            </a:r>
          </a:p>
          <a:p>
            <a:pPr eaLnBrk="1" hangingPunct="1"/>
            <a:r>
              <a:rPr lang="en-GB" smtClean="0"/>
              <a:t>Also known as the </a:t>
            </a:r>
            <a:r>
              <a:rPr lang="en-GB" smtClean="0">
                <a:solidFill>
                  <a:srgbClr val="00B050"/>
                </a:solidFill>
              </a:rPr>
              <a:t>OUTPUT</a:t>
            </a:r>
            <a:r>
              <a:rPr lang="en-GB" smtClean="0"/>
              <a:t> variable.</a:t>
            </a:r>
          </a:p>
          <a:p>
            <a:pPr eaLnBrk="1" hangingPunct="1"/>
            <a:r>
              <a:rPr lang="en-GB" smtClean="0"/>
              <a:t>This is the thing that you measure or observe, it’s the results of the experiment.</a:t>
            </a:r>
          </a:p>
          <a:p>
            <a:pPr lvl="1" eaLnBrk="1" hangingPunct="1"/>
            <a:r>
              <a:rPr lang="en-GB" i="1" smtClean="0"/>
              <a:t>You expect the dependent variable to be affected by the independent variable.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148">
                                            <p:txEl>
                                              <p:pRg st="0" end="0"/>
                                            </p:txEl>
                                          </p:spTgt>
                                        </p:tgtEl>
                                        <p:attrNameLst>
                                          <p:attrName>style.visibility</p:attrName>
                                        </p:attrNameLst>
                                      </p:cBhvr>
                                      <p:to>
                                        <p:strVal val="visible"/>
                                      </p:to>
                                    </p:set>
                                    <p:anim calcmode="discrete" valueType="clr">
                                      <p:cBhvr override="childStyle">
                                        <p:cTn id="7" dur="80"/>
                                        <p:tgtEl>
                                          <p:spTgt spid="614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4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14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148">
                                            <p:txEl>
                                              <p:pRg st="1" end="1"/>
                                            </p:txEl>
                                          </p:spTgt>
                                        </p:tgtEl>
                                        <p:attrNameLst>
                                          <p:attrName>style.visibility</p:attrName>
                                        </p:attrNameLst>
                                      </p:cBhvr>
                                      <p:to>
                                        <p:strVal val="visible"/>
                                      </p:to>
                                    </p:set>
                                    <p:anim calcmode="discrete" valueType="clr">
                                      <p:cBhvr override="childStyle">
                                        <p:cTn id="14" dur="80"/>
                                        <p:tgtEl>
                                          <p:spTgt spid="614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4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14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148">
                                            <p:txEl>
                                              <p:pRg st="2" end="2"/>
                                            </p:txEl>
                                          </p:spTgt>
                                        </p:tgtEl>
                                        <p:attrNameLst>
                                          <p:attrName>style.visibility</p:attrName>
                                        </p:attrNameLst>
                                      </p:cBhvr>
                                      <p:to>
                                        <p:strVal val="visible"/>
                                      </p:to>
                                    </p:set>
                                    <p:anim calcmode="discrete" valueType="clr">
                                      <p:cBhvr override="childStyle">
                                        <p:cTn id="21" dur="80"/>
                                        <p:tgtEl>
                                          <p:spTgt spid="614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14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14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148">
                                            <p:txEl>
                                              <p:pRg st="3" end="3"/>
                                            </p:txEl>
                                          </p:spTgt>
                                        </p:tgtEl>
                                        <p:attrNameLst>
                                          <p:attrName>style.visibility</p:attrName>
                                        </p:attrNameLst>
                                      </p:cBhvr>
                                      <p:to>
                                        <p:strVal val="visible"/>
                                      </p:to>
                                    </p:set>
                                    <p:anim calcmode="discrete" valueType="clr">
                                      <p:cBhvr override="childStyle">
                                        <p:cTn id="28" dur="80"/>
                                        <p:tgtEl>
                                          <p:spTgt spid="614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14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614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fld id="{BF01E3B4-3E32-4E22-8677-76CFBEB49536}" type="datetime3">
              <a:rPr lang="en-GB" smtClean="0"/>
              <a:pPr/>
              <a:t>11 September, 2012</a:t>
            </a:fld>
            <a:endParaRPr lang="en-GB" smtClean="0"/>
          </a:p>
        </p:txBody>
      </p:sp>
      <p:sp>
        <p:nvSpPr>
          <p:cNvPr id="7171"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dirty="0" smtClean="0"/>
              <a:t>The </a:t>
            </a:r>
            <a:r>
              <a:rPr lang="en-GB" dirty="0" smtClean="0">
                <a:solidFill>
                  <a:srgbClr val="00B050"/>
                </a:solidFill>
              </a:rPr>
              <a:t>CONTROL VARIABLES</a:t>
            </a:r>
          </a:p>
          <a:p>
            <a:pPr marL="514350" indent="-514350" eaLnBrk="1" hangingPunct="1">
              <a:defRPr/>
            </a:pPr>
            <a:r>
              <a:rPr lang="en-GB" dirty="0" smtClean="0"/>
              <a:t>Any variable that you keep the same in order to allow for a ‘fair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4"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4505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1E8CCAA5-67F6-4E16-AC62-631CCDF435B9}" type="datetime3">
              <a:rPr lang="en-GB" smtClean="0"/>
              <a:pPr/>
              <a:t>11 September, 2012</a:t>
            </a:fld>
            <a:endParaRPr lang="en-GB" smtClean="0"/>
          </a:p>
        </p:txBody>
      </p:sp>
      <p:sp>
        <p:nvSpPr>
          <p:cNvPr id="8195"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Example No. 1</a:t>
            </a:r>
          </a:p>
          <a:p>
            <a:pPr eaLnBrk="1" hangingPunct="1">
              <a:defRPr/>
            </a:pPr>
            <a:r>
              <a:rPr lang="en-GB" dirty="0" smtClean="0"/>
              <a:t>A student thinks that year 10 students will be better at doing a quiz than year 8 students.</a:t>
            </a:r>
          </a:p>
          <a:p>
            <a:pPr lvl="1" eaLnBrk="1" hangingPunct="1">
              <a:defRPr/>
            </a:pPr>
            <a:r>
              <a:rPr lang="en-GB" dirty="0" smtClean="0">
                <a:solidFill>
                  <a:srgbClr val="FFC000"/>
                </a:solidFill>
                <a:effectLst>
                  <a:outerShdw blurRad="38100" dist="38100" dir="2700000" algn="tl">
                    <a:srgbClr val="000000">
                      <a:alpha val="43137"/>
                    </a:srgbClr>
                  </a:outerShdw>
                </a:effectLst>
              </a:rPr>
              <a:t>Task 1: </a:t>
            </a:r>
            <a:r>
              <a:rPr lang="en-GB" dirty="0" smtClean="0"/>
              <a:t>Write down the independent, dependent and control variables in this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DE0B9CFA-C4C0-4E87-BD63-4DECF8E197D5}" type="datetime3">
              <a:rPr lang="en-GB" smtClean="0"/>
              <a:pPr/>
              <a:t>11 September, 2012</a:t>
            </a:fld>
            <a:endParaRPr lang="en-GB" smtClean="0"/>
          </a:p>
        </p:txBody>
      </p:sp>
      <p:sp>
        <p:nvSpPr>
          <p:cNvPr id="9219"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9220" name="Rectangle 3"/>
          <p:cNvSpPr>
            <a:spLocks noGrp="1" noChangeArrowheads="1"/>
          </p:cNvSpPr>
          <p:nvPr>
            <p:ph type="body" idx="1"/>
          </p:nvPr>
        </p:nvSpPr>
        <p:spPr/>
        <p:txBody>
          <a:bodyPr/>
          <a:lstStyle/>
          <a:p>
            <a:pPr eaLnBrk="1" hangingPunct="1">
              <a:buFontTx/>
              <a:buNone/>
            </a:pPr>
            <a:r>
              <a:rPr lang="en-GB" u="sng" smtClean="0"/>
              <a:t>Example No. 1</a:t>
            </a:r>
          </a:p>
          <a:p>
            <a:pPr eaLnBrk="1" hangingPunct="1"/>
            <a:r>
              <a:rPr lang="en-GB" smtClean="0">
                <a:solidFill>
                  <a:srgbClr val="00B050"/>
                </a:solidFill>
              </a:rPr>
              <a:t>Independent variable </a:t>
            </a:r>
            <a:r>
              <a:rPr lang="en-GB" sz="2800" smtClean="0"/>
              <a:t>= the year group the students are in (year 10 or year 8)</a:t>
            </a:r>
          </a:p>
          <a:p>
            <a:pPr eaLnBrk="1" hangingPunct="1"/>
            <a:r>
              <a:rPr lang="en-GB" smtClean="0">
                <a:solidFill>
                  <a:srgbClr val="00B050"/>
                </a:solidFill>
              </a:rPr>
              <a:t>Dependent variable </a:t>
            </a:r>
            <a:r>
              <a:rPr lang="en-GB" sz="2800" smtClean="0"/>
              <a:t>= the students scores on the quiz</a:t>
            </a:r>
          </a:p>
          <a:p>
            <a:pPr eaLnBrk="1" hangingPunct="1"/>
            <a:r>
              <a:rPr lang="en-GB" smtClean="0">
                <a:solidFill>
                  <a:srgbClr val="00B050"/>
                </a:solidFill>
              </a:rPr>
              <a:t>Control variables </a:t>
            </a:r>
            <a:r>
              <a:rPr lang="en-GB" sz="2800" smtClean="0"/>
              <a:t>= the same quiz should be used, students should have the same amount of time to complete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0">
                                            <p:txEl>
                                              <p:pRg st="0" end="0"/>
                                            </p:txEl>
                                          </p:spTgt>
                                        </p:tgtEl>
                                        <p:attrNameLst>
                                          <p:attrName>style.visibility</p:attrName>
                                        </p:attrNameLst>
                                      </p:cBhvr>
                                      <p:to>
                                        <p:strVal val="visible"/>
                                      </p:to>
                                    </p:set>
                                    <p:anim calcmode="discrete" valueType="clr">
                                      <p:cBhvr override="childStyle">
                                        <p:cTn id="7" dur="80"/>
                                        <p:tgtEl>
                                          <p:spTgt spid="922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2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220">
                                            <p:txEl>
                                              <p:pRg st="1" end="1"/>
                                            </p:txEl>
                                          </p:spTgt>
                                        </p:tgtEl>
                                        <p:attrNameLst>
                                          <p:attrName>style.visibility</p:attrName>
                                        </p:attrNameLst>
                                      </p:cBhvr>
                                      <p:to>
                                        <p:strVal val="visible"/>
                                      </p:to>
                                    </p:set>
                                    <p:anim calcmode="discrete" valueType="clr">
                                      <p:cBhvr override="childStyle">
                                        <p:cTn id="14" dur="80"/>
                                        <p:tgtEl>
                                          <p:spTgt spid="922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220">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9220">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220">
                                            <p:txEl>
                                              <p:pRg st="2" end="2"/>
                                            </p:txEl>
                                          </p:spTgt>
                                        </p:tgtEl>
                                        <p:attrNameLst>
                                          <p:attrName>style.visibility</p:attrName>
                                        </p:attrNameLst>
                                      </p:cBhvr>
                                      <p:to>
                                        <p:strVal val="visible"/>
                                      </p:to>
                                    </p:set>
                                    <p:anim calcmode="discrete" valueType="clr">
                                      <p:cBhvr override="childStyle">
                                        <p:cTn id="21" dur="80"/>
                                        <p:tgtEl>
                                          <p:spTgt spid="922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220">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9220">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220">
                                            <p:txEl>
                                              <p:pRg st="3" end="3"/>
                                            </p:txEl>
                                          </p:spTgt>
                                        </p:tgtEl>
                                        <p:attrNameLst>
                                          <p:attrName>style.visibility</p:attrName>
                                        </p:attrNameLst>
                                      </p:cBhvr>
                                      <p:to>
                                        <p:strVal val="visible"/>
                                      </p:to>
                                    </p:set>
                                    <p:anim calcmode="discrete" valueType="clr">
                                      <p:cBhvr override="childStyle">
                                        <p:cTn id="28" dur="80"/>
                                        <p:tgtEl>
                                          <p:spTgt spid="9220">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220">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9220">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F80AE7FB-E2BC-4F79-8DC8-5BBDAD1ADB78}" type="datetime3">
              <a:rPr lang="en-GB" smtClean="0"/>
              <a:pPr/>
              <a:t>11 September, 2012</a:t>
            </a:fld>
            <a:endParaRPr lang="en-GB" smtClean="0"/>
          </a:p>
        </p:txBody>
      </p:sp>
      <p:sp>
        <p:nvSpPr>
          <p:cNvPr id="10243"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45059" name="Rectangle 3"/>
          <p:cNvSpPr>
            <a:spLocks noGrp="1" noChangeArrowheads="1"/>
          </p:cNvSpPr>
          <p:nvPr>
            <p:ph type="body" idx="1"/>
          </p:nvPr>
        </p:nvSpPr>
        <p:spPr/>
        <p:txBody>
          <a:bodyPr/>
          <a:lstStyle/>
          <a:p>
            <a:pPr eaLnBrk="1" hangingPunct="1">
              <a:buFontTx/>
              <a:buNone/>
              <a:defRPr/>
            </a:pPr>
            <a:r>
              <a:rPr lang="en-GB" u="sng" dirty="0" smtClean="0"/>
              <a:t>Example No. 2</a:t>
            </a:r>
          </a:p>
          <a:p>
            <a:pPr eaLnBrk="1" hangingPunct="1">
              <a:defRPr/>
            </a:pPr>
            <a:r>
              <a:rPr lang="en-GB" dirty="0" smtClean="0"/>
              <a:t>A student has made the following prediction for an experiment; “the more caffeine I drink the quicker my reaction times will be.”</a:t>
            </a:r>
          </a:p>
          <a:p>
            <a:pPr lvl="1" eaLnBrk="1" hangingPunct="1">
              <a:defRPr/>
            </a:pPr>
            <a:r>
              <a:rPr lang="en-GB" dirty="0" smtClean="0">
                <a:solidFill>
                  <a:srgbClr val="FFC000"/>
                </a:solidFill>
                <a:effectLst>
                  <a:outerShdw blurRad="38100" dist="38100" dir="2700000" algn="tl">
                    <a:srgbClr val="000000">
                      <a:alpha val="43137"/>
                    </a:srgbClr>
                  </a:outerShdw>
                </a:effectLst>
              </a:rPr>
              <a:t>Task 2: </a:t>
            </a:r>
            <a:r>
              <a:rPr lang="en-GB" dirty="0" smtClean="0"/>
              <a:t>What are the independent, dependent and control variables in this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5059">
                                            <p:txEl>
                                              <p:pRg st="0" end="0"/>
                                            </p:txEl>
                                          </p:spTgt>
                                        </p:tgtEl>
                                        <p:attrNameLst>
                                          <p:attrName>style.visibility</p:attrName>
                                        </p:attrNameLst>
                                      </p:cBhvr>
                                      <p:to>
                                        <p:strVal val="visible"/>
                                      </p:to>
                                    </p:set>
                                    <p:anim calcmode="discrete" valueType="clr">
                                      <p:cBhvr override="childStyle">
                                        <p:cTn id="7" dur="80"/>
                                        <p:tgtEl>
                                          <p:spTgt spid="450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5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45059">
                                            <p:txEl>
                                              <p:pRg st="1" end="1"/>
                                            </p:txEl>
                                          </p:spTgt>
                                        </p:tgtEl>
                                        <p:attrNameLst>
                                          <p:attrName>style.visibility</p:attrName>
                                        </p:attrNameLst>
                                      </p:cBhvr>
                                      <p:to>
                                        <p:strVal val="visible"/>
                                      </p:to>
                                    </p:set>
                                    <p:anim calcmode="discrete" valueType="clr">
                                      <p:cBhvr override="childStyle">
                                        <p:cTn id="12" dur="80"/>
                                        <p:tgtEl>
                                          <p:spTgt spid="450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505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45059">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45059">
                                            <p:txEl>
                                              <p:pRg st="2" end="2"/>
                                            </p:txEl>
                                          </p:spTgt>
                                        </p:tgtEl>
                                        <p:attrNameLst>
                                          <p:attrName>style.visibility</p:attrName>
                                        </p:attrNameLst>
                                      </p:cBhvr>
                                      <p:to>
                                        <p:strVal val="visible"/>
                                      </p:to>
                                    </p:set>
                                    <p:anim calcmode="discrete" valueType="clr">
                                      <p:cBhvr override="childStyle">
                                        <p:cTn id="19" dur="80"/>
                                        <p:tgtEl>
                                          <p:spTgt spid="450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05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4505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fld id="{8BE2750F-5ACA-41E5-8A8E-A6CE1885A2D4}" type="datetime3">
              <a:rPr lang="en-GB" smtClean="0"/>
              <a:pPr/>
              <a:t>11 September, 2012</a:t>
            </a:fld>
            <a:endParaRPr lang="en-GB" smtClean="0"/>
          </a:p>
        </p:txBody>
      </p:sp>
      <p:sp>
        <p:nvSpPr>
          <p:cNvPr id="11267" name="Rectangle 2"/>
          <p:cNvSpPr>
            <a:spLocks noGrp="1" noChangeArrowheads="1"/>
          </p:cNvSpPr>
          <p:nvPr>
            <p:ph type="title"/>
          </p:nvPr>
        </p:nvSpPr>
        <p:spPr/>
        <p:txBody>
          <a:bodyPr/>
          <a:lstStyle/>
          <a:p>
            <a:pPr eaLnBrk="1" hangingPunct="1"/>
            <a:r>
              <a:rPr lang="en-GB" sz="3600" smtClean="0"/>
              <a:t>Identifying variables and Designing Investigations</a:t>
            </a:r>
          </a:p>
        </p:txBody>
      </p:sp>
      <p:sp>
        <p:nvSpPr>
          <p:cNvPr id="11268" name="Rectangle 3"/>
          <p:cNvSpPr>
            <a:spLocks noGrp="1" noChangeArrowheads="1"/>
          </p:cNvSpPr>
          <p:nvPr>
            <p:ph type="body" idx="1"/>
          </p:nvPr>
        </p:nvSpPr>
        <p:spPr/>
        <p:txBody>
          <a:bodyPr/>
          <a:lstStyle/>
          <a:p>
            <a:pPr eaLnBrk="1" hangingPunct="1">
              <a:buFontTx/>
              <a:buNone/>
            </a:pPr>
            <a:r>
              <a:rPr lang="en-GB" u="sng" smtClean="0"/>
              <a:t>Example No. 2</a:t>
            </a:r>
          </a:p>
          <a:p>
            <a:pPr eaLnBrk="1" hangingPunct="1"/>
            <a:r>
              <a:rPr lang="en-GB" smtClean="0">
                <a:solidFill>
                  <a:srgbClr val="00B050"/>
                </a:solidFill>
              </a:rPr>
              <a:t>Independent variable </a:t>
            </a:r>
            <a:r>
              <a:rPr lang="en-GB" sz="2800" smtClean="0"/>
              <a:t>= the amount of caffeine drunk by the student (e.g. number of cups of cola)</a:t>
            </a:r>
          </a:p>
          <a:p>
            <a:pPr eaLnBrk="1" hangingPunct="1"/>
            <a:r>
              <a:rPr lang="en-GB" smtClean="0">
                <a:solidFill>
                  <a:srgbClr val="00B050"/>
                </a:solidFill>
              </a:rPr>
              <a:t>Dependent variable </a:t>
            </a:r>
            <a:r>
              <a:rPr lang="en-GB" sz="2800" smtClean="0"/>
              <a:t>= the students reaction times (e.g. how quick they can catch a ruler)</a:t>
            </a:r>
          </a:p>
          <a:p>
            <a:pPr eaLnBrk="1" hangingPunct="1"/>
            <a:r>
              <a:rPr lang="en-GB" smtClean="0">
                <a:solidFill>
                  <a:srgbClr val="00B050"/>
                </a:solidFill>
              </a:rPr>
              <a:t>Control variables </a:t>
            </a:r>
            <a:r>
              <a:rPr lang="en-GB" sz="2800" smtClean="0"/>
              <a:t>= the same type of drink, same method of measuring reaction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8">
                                            <p:txEl>
                                              <p:pRg st="0" end="0"/>
                                            </p:txEl>
                                          </p:spTgt>
                                        </p:tgtEl>
                                        <p:attrNameLst>
                                          <p:attrName>style.visibility</p:attrName>
                                        </p:attrNameLst>
                                      </p:cBhvr>
                                      <p:to>
                                        <p:strVal val="visible"/>
                                      </p:to>
                                    </p:set>
                                    <p:anim calcmode="discrete" valueType="clr">
                                      <p:cBhvr override="childStyle">
                                        <p:cTn id="7" dur="80"/>
                                        <p:tgtEl>
                                          <p:spTgt spid="1126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1268">
                                            <p:txEl>
                                              <p:pRg st="1" end="1"/>
                                            </p:txEl>
                                          </p:spTgt>
                                        </p:tgtEl>
                                        <p:attrNameLst>
                                          <p:attrName>style.visibility</p:attrName>
                                        </p:attrNameLst>
                                      </p:cBhvr>
                                      <p:to>
                                        <p:strVal val="visible"/>
                                      </p:to>
                                    </p:set>
                                    <p:anim calcmode="discrete" valueType="clr">
                                      <p:cBhvr override="childStyle">
                                        <p:cTn id="14" dur="80"/>
                                        <p:tgtEl>
                                          <p:spTgt spid="1126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26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126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11268">
                                            <p:txEl>
                                              <p:pRg st="2" end="2"/>
                                            </p:txEl>
                                          </p:spTgt>
                                        </p:tgtEl>
                                        <p:attrNameLst>
                                          <p:attrName>style.visibility</p:attrName>
                                        </p:attrNameLst>
                                      </p:cBhvr>
                                      <p:to>
                                        <p:strVal val="visible"/>
                                      </p:to>
                                    </p:set>
                                    <p:anim calcmode="discrete" valueType="clr">
                                      <p:cBhvr override="childStyle">
                                        <p:cTn id="21" dur="80"/>
                                        <p:tgtEl>
                                          <p:spTgt spid="1126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26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126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1268">
                                            <p:txEl>
                                              <p:pRg st="3" end="3"/>
                                            </p:txEl>
                                          </p:spTgt>
                                        </p:tgtEl>
                                        <p:attrNameLst>
                                          <p:attrName>style.visibility</p:attrName>
                                        </p:attrNameLst>
                                      </p:cBhvr>
                                      <p:to>
                                        <p:strVal val="visible"/>
                                      </p:to>
                                    </p:set>
                                    <p:anim calcmode="discrete" valueType="clr">
                                      <p:cBhvr override="childStyle">
                                        <p:cTn id="28" dur="80"/>
                                        <p:tgtEl>
                                          <p:spTgt spid="1126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26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1126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al wonders design template">
  <a:themeElements>
    <a:clrScheme name="Natural wonders design template 13">
      <a:dk1>
        <a:srgbClr val="003366"/>
      </a:dk1>
      <a:lt1>
        <a:srgbClr val="336699"/>
      </a:lt1>
      <a:dk2>
        <a:srgbClr val="000099"/>
      </a:dk2>
      <a:lt2>
        <a:srgbClr val="0066CC"/>
      </a:lt2>
      <a:accent1>
        <a:srgbClr val="CCECFF"/>
      </a:accent1>
      <a:accent2>
        <a:srgbClr val="009600"/>
      </a:accent2>
      <a:accent3>
        <a:srgbClr val="AAAACA"/>
      </a:accent3>
      <a:accent4>
        <a:srgbClr val="2A5682"/>
      </a:accent4>
      <a:accent5>
        <a:srgbClr val="E2F4FF"/>
      </a:accent5>
      <a:accent6>
        <a:srgbClr val="008700"/>
      </a:accent6>
      <a:hlink>
        <a:srgbClr val="8DD64A"/>
      </a:hlink>
      <a:folHlink>
        <a:srgbClr val="AC9C00"/>
      </a:folHlink>
    </a:clrScheme>
    <a:fontScheme name="Natural wonder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ural wonders design template 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tural wonders design template 2">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tural wonders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Natural wonders design template 4">
        <a:dk1>
          <a:srgbClr val="000000"/>
        </a:dk1>
        <a:lt1>
          <a:srgbClr val="FFFFFF"/>
        </a:lt1>
        <a:dk2>
          <a:srgbClr val="000000"/>
        </a:dk2>
        <a:lt2>
          <a:srgbClr val="969696"/>
        </a:lt2>
        <a:accent1>
          <a:srgbClr val="FCE852"/>
        </a:accent1>
        <a:accent2>
          <a:srgbClr val="FF9966"/>
        </a:accent2>
        <a:accent3>
          <a:srgbClr val="FFFFFF"/>
        </a:accent3>
        <a:accent4>
          <a:srgbClr val="000000"/>
        </a:accent4>
        <a:accent5>
          <a:srgbClr val="FDF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tural wonders design template 5">
        <a:dk1>
          <a:srgbClr val="5C1F00"/>
        </a:dk1>
        <a:lt1>
          <a:srgbClr val="663300"/>
        </a:lt1>
        <a:dk2>
          <a:srgbClr val="800000"/>
        </a:dk2>
        <a:lt2>
          <a:srgbClr val="993300"/>
        </a:lt2>
        <a:accent1>
          <a:srgbClr val="E15C2D"/>
        </a:accent1>
        <a:accent2>
          <a:srgbClr val="BE7960"/>
        </a:accent2>
        <a:accent3>
          <a:srgbClr val="C0AAAA"/>
        </a:accent3>
        <a:accent4>
          <a:srgbClr val="562A00"/>
        </a:accent4>
        <a:accent5>
          <a:srgbClr val="EEB5AD"/>
        </a:accent5>
        <a:accent6>
          <a:srgbClr val="AC6D56"/>
        </a:accent6>
        <a:hlink>
          <a:srgbClr val="FFFF99"/>
        </a:hlink>
        <a:folHlink>
          <a:srgbClr val="68500C"/>
        </a:folHlink>
      </a:clrScheme>
      <a:clrMap bg1="dk2" tx1="lt1" bg2="dk1" tx2="lt2" accent1="accent1" accent2="accent2" accent3="accent3" accent4="accent4" accent5="accent5" accent6="accent6" hlink="hlink" folHlink="folHlink"/>
    </a:extraClrScheme>
    <a:extraClrScheme>
      <a:clrScheme name="Natural wonders design template 6">
        <a:dk1>
          <a:srgbClr val="2D2015"/>
        </a:dk1>
        <a:lt1>
          <a:srgbClr val="996633"/>
        </a:lt1>
        <a:dk2>
          <a:srgbClr val="523E26"/>
        </a:dk2>
        <a:lt2>
          <a:srgbClr val="B96B1D"/>
        </a:lt2>
        <a:accent1>
          <a:srgbClr val="C0B7B0"/>
        </a:accent1>
        <a:accent2>
          <a:srgbClr val="8F5F2F"/>
        </a:accent2>
        <a:accent3>
          <a:srgbClr val="B3AFAC"/>
        </a:accent3>
        <a:accent4>
          <a:srgbClr val="82562A"/>
        </a:accent4>
        <a:accent5>
          <a:srgbClr val="DCD8D4"/>
        </a:accent5>
        <a:accent6>
          <a:srgbClr val="81552A"/>
        </a:accent6>
        <a:hlink>
          <a:srgbClr val="FCD904"/>
        </a:hlink>
        <a:folHlink>
          <a:srgbClr val="5A6C6E"/>
        </a:folHlink>
      </a:clrScheme>
      <a:clrMap bg1="dk2" tx1="lt1" bg2="dk1" tx2="lt2" accent1="accent1" accent2="accent2" accent3="accent3" accent4="accent4" accent5="accent5" accent6="accent6" hlink="hlink" folHlink="folHlink"/>
    </a:extraClrScheme>
    <a:extraClrScheme>
      <a:clrScheme name="Natural wonders design template 7">
        <a:dk1>
          <a:srgbClr val="000000"/>
        </a:dk1>
        <a:lt1>
          <a:srgbClr val="FFFFD9"/>
        </a:lt1>
        <a:dk2>
          <a:srgbClr val="000000"/>
        </a:dk2>
        <a:lt2>
          <a:srgbClr val="777777"/>
        </a:lt2>
        <a:accent1>
          <a:srgbClr val="FEF5C2"/>
        </a:accent1>
        <a:accent2>
          <a:srgbClr val="00CCFF"/>
        </a:accent2>
        <a:accent3>
          <a:srgbClr val="FFFFE9"/>
        </a:accent3>
        <a:accent4>
          <a:srgbClr val="000000"/>
        </a:accent4>
        <a:accent5>
          <a:srgbClr val="FEF9DD"/>
        </a:accent5>
        <a:accent6>
          <a:srgbClr val="00B9E7"/>
        </a:accent6>
        <a:hlink>
          <a:srgbClr val="CC6600"/>
        </a:hlink>
        <a:folHlink>
          <a:srgbClr val="FF9900"/>
        </a:folHlink>
      </a:clrScheme>
      <a:clrMap bg1="lt1" tx1="dk1" bg2="lt2" tx2="dk2" accent1="accent1" accent2="accent2" accent3="accent3" accent4="accent4" accent5="accent5" accent6="accent6" hlink="hlink" folHlink="folHlink"/>
    </a:extraClrScheme>
    <a:extraClrScheme>
      <a:clrScheme name="Natural wonders design template 8">
        <a:dk1>
          <a:srgbClr val="4D4D4D"/>
        </a:dk1>
        <a:lt1>
          <a:srgbClr val="008080"/>
        </a:lt1>
        <a:dk2>
          <a:srgbClr val="FF9900"/>
        </a:dk2>
        <a:lt2>
          <a:srgbClr val="005A58"/>
        </a:lt2>
        <a:accent1>
          <a:srgbClr val="589F31"/>
        </a:accent1>
        <a:accent2>
          <a:srgbClr val="0066CC"/>
        </a:accent2>
        <a:accent3>
          <a:srgbClr val="AAC0C0"/>
        </a:accent3>
        <a:accent4>
          <a:srgbClr val="404040"/>
        </a:accent4>
        <a:accent5>
          <a:srgbClr val="B4CDAD"/>
        </a:accent5>
        <a:accent6>
          <a:srgbClr val="005CB9"/>
        </a:accent6>
        <a:hlink>
          <a:srgbClr val="99CCFF"/>
        </a:hlink>
        <a:folHlink>
          <a:srgbClr val="FFCC00"/>
        </a:folHlink>
      </a:clrScheme>
      <a:clrMap bg1="lt1" tx1="dk1" bg2="lt2" tx2="dk2" accent1="accent1" accent2="accent2" accent3="accent3" accent4="accent4" accent5="accent5" accent6="accent6" hlink="hlink" folHlink="folHlink"/>
    </a:extraClrScheme>
    <a:extraClrScheme>
      <a:clrScheme name="Natural wonders design template 9">
        <a:dk1>
          <a:srgbClr val="336699"/>
        </a:dk1>
        <a:lt1>
          <a:srgbClr val="800000"/>
        </a:lt1>
        <a:dk2>
          <a:srgbClr val="000000"/>
        </a:dk2>
        <a:lt2>
          <a:srgbClr val="0099CC"/>
        </a:lt2>
        <a:accent1>
          <a:srgbClr val="89C4FF"/>
        </a:accent1>
        <a:accent2>
          <a:srgbClr val="468A4B"/>
        </a:accent2>
        <a:accent3>
          <a:srgbClr val="AAAAAA"/>
        </a:accent3>
        <a:accent4>
          <a:srgbClr val="6C0000"/>
        </a:accent4>
        <a:accent5>
          <a:srgbClr val="C4DEFF"/>
        </a:accent5>
        <a:accent6>
          <a:srgbClr val="3F7D43"/>
        </a:accent6>
        <a:hlink>
          <a:srgbClr val="D3E2FF"/>
        </a:hlink>
        <a:folHlink>
          <a:srgbClr val="F0E500"/>
        </a:folHlink>
      </a:clrScheme>
      <a:clrMap bg1="dk2" tx1="lt1" bg2="dk1" tx2="lt2" accent1="accent1" accent2="accent2" accent3="accent3" accent4="accent4" accent5="accent5" accent6="accent6" hlink="hlink" folHlink="folHlink"/>
    </a:extraClrScheme>
    <a:extraClrScheme>
      <a:clrScheme name="Natural wonders design template 10">
        <a:dk1>
          <a:srgbClr val="000000"/>
        </a:dk1>
        <a:lt1>
          <a:srgbClr val="FFFFFF"/>
        </a:lt1>
        <a:dk2>
          <a:srgbClr val="000000"/>
        </a:dk2>
        <a:lt2>
          <a:srgbClr val="808080"/>
        </a:lt2>
        <a:accent1>
          <a:srgbClr val="A5D9F9"/>
        </a:accent1>
        <a:accent2>
          <a:srgbClr val="333399"/>
        </a:accent2>
        <a:accent3>
          <a:srgbClr val="FFFFFF"/>
        </a:accent3>
        <a:accent4>
          <a:srgbClr val="000000"/>
        </a:accent4>
        <a:accent5>
          <a:srgbClr val="CFE9FB"/>
        </a:accent5>
        <a:accent6>
          <a:srgbClr val="2D2D8A"/>
        </a:accent6>
        <a:hlink>
          <a:srgbClr val="009900"/>
        </a:hlink>
        <a:folHlink>
          <a:srgbClr val="006600"/>
        </a:folHlink>
      </a:clrScheme>
      <a:clrMap bg1="lt1" tx1="dk1" bg2="lt2" tx2="dk2" accent1="accent1" accent2="accent2" accent3="accent3" accent4="accent4" accent5="accent5" accent6="accent6" hlink="hlink" folHlink="folHlink"/>
    </a:extraClrScheme>
    <a:extraClrScheme>
      <a:clrScheme name="Natural wonders design template 11">
        <a:dk1>
          <a:srgbClr val="333333"/>
        </a:dk1>
        <a:lt1>
          <a:srgbClr val="686B5D"/>
        </a:lt1>
        <a:dk2>
          <a:srgbClr val="66665A"/>
        </a:dk2>
        <a:lt2>
          <a:srgbClr val="777777"/>
        </a:lt2>
        <a:accent1>
          <a:srgbClr val="909082"/>
        </a:accent1>
        <a:accent2>
          <a:srgbClr val="33CC33"/>
        </a:accent2>
        <a:accent3>
          <a:srgbClr val="B9BAB6"/>
        </a:accent3>
        <a:accent4>
          <a:srgbClr val="2A2A2A"/>
        </a:accent4>
        <a:accent5>
          <a:srgbClr val="C6C6C1"/>
        </a:accent5>
        <a:accent6>
          <a:srgbClr val="2DB92D"/>
        </a:accent6>
        <a:hlink>
          <a:srgbClr val="FFE101"/>
        </a:hlink>
        <a:folHlink>
          <a:srgbClr val="E9DCB9"/>
        </a:folHlink>
      </a:clrScheme>
      <a:clrMap bg1="lt1" tx1="dk1" bg2="lt2" tx2="dk2" accent1="accent1" accent2="accent2" accent3="accent3" accent4="accent4" accent5="accent5" accent6="accent6" hlink="hlink" folHlink="folHlink"/>
    </a:extraClrScheme>
    <a:extraClrScheme>
      <a:clrScheme name="Natural wonders design template 12">
        <a:dk1>
          <a:srgbClr val="003366"/>
        </a:dk1>
        <a:lt1>
          <a:srgbClr val="C0C0C0"/>
        </a:lt1>
        <a:dk2>
          <a:srgbClr val="CC3300"/>
        </a:dk2>
        <a:lt2>
          <a:srgbClr val="3E3E5C"/>
        </a:lt2>
        <a:accent1>
          <a:srgbClr val="419BE5"/>
        </a:accent1>
        <a:accent2>
          <a:srgbClr val="CC3300"/>
        </a:accent2>
        <a:accent3>
          <a:srgbClr val="DCDCDC"/>
        </a:accent3>
        <a:accent4>
          <a:srgbClr val="002A56"/>
        </a:accent4>
        <a:accent5>
          <a:srgbClr val="B0CBF0"/>
        </a:accent5>
        <a:accent6>
          <a:srgbClr val="B92D00"/>
        </a:accent6>
        <a:hlink>
          <a:srgbClr val="FFCC66"/>
        </a:hlink>
        <a:folHlink>
          <a:srgbClr val="CCFF99"/>
        </a:folHlink>
      </a:clrScheme>
      <a:clrMap bg1="lt1" tx1="dk1" bg2="lt2" tx2="dk2" accent1="accent1" accent2="accent2" accent3="accent3" accent4="accent4" accent5="accent5" accent6="accent6" hlink="hlink" folHlink="folHlink"/>
    </a:extraClrScheme>
    <a:extraClrScheme>
      <a:clrScheme name="Natural wonders design template 13">
        <a:dk1>
          <a:srgbClr val="003366"/>
        </a:dk1>
        <a:lt1>
          <a:srgbClr val="336699"/>
        </a:lt1>
        <a:dk2>
          <a:srgbClr val="000099"/>
        </a:dk2>
        <a:lt2>
          <a:srgbClr val="0066CC"/>
        </a:lt2>
        <a:accent1>
          <a:srgbClr val="CCECFF"/>
        </a:accent1>
        <a:accent2>
          <a:srgbClr val="009600"/>
        </a:accent2>
        <a:accent3>
          <a:srgbClr val="AAAACA"/>
        </a:accent3>
        <a:accent4>
          <a:srgbClr val="2A5682"/>
        </a:accent4>
        <a:accent5>
          <a:srgbClr val="E2F4FF"/>
        </a:accent5>
        <a:accent6>
          <a:srgbClr val="008700"/>
        </a:accent6>
        <a:hlink>
          <a:srgbClr val="8DD64A"/>
        </a:hlink>
        <a:folHlink>
          <a:srgbClr val="AC9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Natural wonders design template</Template>
  <TotalTime>127</TotalTime>
  <Words>1046</Words>
  <Application>Microsoft Office PowerPoint</Application>
  <PresentationFormat>On-screen Show (4:3)</PresentationFormat>
  <Paragraphs>111</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Natural wonders design template</vt:lpstr>
      <vt:lpstr>How Science Works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lpstr>Identifying variables and Designing Investigations</vt:lpstr>
    </vt:vector>
  </TitlesOfParts>
  <Company>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Science Works</dc:title>
  <dc:creator>Factory Install</dc:creator>
  <cp:lastModifiedBy>Xuser</cp:lastModifiedBy>
  <cp:revision>15</cp:revision>
  <dcterms:created xsi:type="dcterms:W3CDTF">2006-06-08T08:11:56Z</dcterms:created>
  <dcterms:modified xsi:type="dcterms:W3CDTF">2012-09-11T10:58:53Z</dcterms:modified>
</cp:coreProperties>
</file>