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5" r:id="rId4"/>
    <p:sldId id="258" r:id="rId5"/>
    <p:sldId id="259" r:id="rId6"/>
    <p:sldId id="266" r:id="rId7"/>
    <p:sldId id="348" r:id="rId8"/>
    <p:sldId id="359" r:id="rId9"/>
    <p:sldId id="261" r:id="rId10"/>
    <p:sldId id="268" r:id="rId11"/>
    <p:sldId id="269" r:id="rId12"/>
    <p:sldId id="270" r:id="rId13"/>
    <p:sldId id="262" r:id="rId14"/>
    <p:sldId id="264" r:id="rId15"/>
    <p:sldId id="274" r:id="rId16"/>
    <p:sldId id="275" r:id="rId17"/>
    <p:sldId id="342" r:id="rId18"/>
    <p:sldId id="296" r:id="rId19"/>
    <p:sldId id="297" r:id="rId20"/>
    <p:sldId id="298" r:id="rId21"/>
    <p:sldId id="299" r:id="rId22"/>
    <p:sldId id="363" r:id="rId23"/>
    <p:sldId id="364" r:id="rId24"/>
    <p:sldId id="336" r:id="rId25"/>
    <p:sldId id="36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3300"/>
    <a:srgbClr val="0000FF"/>
    <a:srgbClr val="FC0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>
        <p:scale>
          <a:sx n="60" d="100"/>
          <a:sy n="60" d="100"/>
        </p:scale>
        <p:origin x="-142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470CEF-04BD-4CC8-8AC1-C44C753A7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18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24BE27-D4C5-4347-9D6B-37CD05E8E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67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190101-37BF-4705-A98D-1F0344997BF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B35EB-68A7-48EB-8D70-F3FA4503160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DAE51-FBE8-4AE1-AD9E-F6F7FDA26CB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220D0-7965-4AA5-B80B-47B04AF94CC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540493-FF8B-46EE-BE87-50FB3240444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E9397-F0BD-42A7-9C99-B9C651DA28C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E3364-0990-428C-A143-E4AA277D166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EE9119-7609-4FE0-825C-4E54B6A6335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022D00-875C-48B7-9AED-BE27CB86E7E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BC529C-760C-4859-82AD-19FDA06B085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C2CDA-4D29-48D3-93F3-AFB00FAA9E5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7D8E70-C035-47AD-86F1-E3BBDC47A04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50A0B2-2762-4B3A-95D7-68D7F6D3858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EA653-D38C-4604-8D34-9CC1130D4C2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FD48A-A0F2-4394-AB1C-87C145D3A15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FCE68-ADD3-42BE-B32B-1AE98ECEA5F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AA64B-FB81-475A-9F91-5BF7648CDCD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B0C53-DEF2-46D2-83CE-958ADFBD749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AB70DC-C340-4618-BD4F-6957A016B80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37D58E-971C-4337-A868-4CBA7022BA0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B5BAA-AB04-45E8-B5C2-66504D48871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CDC38-40D2-4640-8A13-C1544629601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Cmassengale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8CFC7AD-347B-413A-B0B1-E7A8588FBF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Cmassengale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F9919-F11E-4E79-8B6E-C255B13DE71B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Cmassengale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83CB8-3278-4C22-A3F0-E88F514FAAE5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Cmassengale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4FB35-6DA4-471F-8FEE-B463C3332F5E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Cmassengale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BB9D6-390D-43A4-B318-692AD20DBBEB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Cmassengale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C4148-1C52-41E1-B605-FD1C82F80E27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Cmassengale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34A50-F204-407C-93BB-5FC7E1B6B48D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Cmassengale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B6D33-3065-4C03-B845-CA427476800B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Cmassengale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6FD2F-D085-4C11-A7E1-E70A57216930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7C6B0-CEF1-4AA2-B88E-110017BEC12B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Copyright Cmassengale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Copyright Cmassengale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7771F-75A4-44F7-9BC7-58E483DC8840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Cmassengale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CC843DC6-521A-4CD2-9C9B-92A1A2B3F20B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youtube.com/watch?v=juxLuo-sH6M&amp;playnext=1&amp;list=PL69E971321DC508BE&amp;feature=results_main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90600"/>
            <a:ext cx="7772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Introduction to </a:t>
            </a:r>
            <a:r>
              <a:rPr lang="en-US" sz="5400" b="1" dirty="0" smtClean="0">
                <a:solidFill>
                  <a:srgbClr val="FC02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Biology</a:t>
            </a: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A025DA-4F91-4719-855F-624F70319061}" type="slidenum">
              <a:rPr lang="en-US" smtClean="0"/>
              <a:pPr/>
              <a:t>1</a:t>
            </a:fld>
            <a:endParaRPr lang="en-US" sz="1400" smtClean="0"/>
          </a:p>
        </p:txBody>
      </p:sp>
      <p:pic>
        <p:nvPicPr>
          <p:cNvPr id="1026" name="Picture 2" descr="C:\Users\duncansta\AppData\Local\Microsoft\Windows\Temporary Internet Files\Content.IE5\BN4MKP3E\MP900441101[1]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200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uncansta\AppData\Local\Microsoft\Windows\Temporary Internet Files\Content.IE5\BN4MKP3E\MP90040734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263" y="3352800"/>
            <a:ext cx="1365365" cy="176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uncansta\AppData\Local\Microsoft\Windows\Temporary Internet Files\Content.IE5\QQO3LHPD\MC900436915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uncansta\AppData\Local\Microsoft\Windows\Temporary Internet Files\Content.IE5\LGLCXN8K\MP90043084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264" y="1600200"/>
            <a:ext cx="2610535" cy="15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uncansta\AppData\Local\Microsoft\Windows\Temporary Internet Files\Content.IE5\7TZN0M0A\MP900402708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25927"/>
            <a:ext cx="1583354" cy="197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741246" y="4648200"/>
            <a:ext cx="4021754" cy="1905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And the characteristics of life</a:t>
            </a:r>
            <a:endParaRPr lang="en-US" sz="5400" b="1" dirty="0" smtClean="0">
              <a:solidFill>
                <a:srgbClr val="FC02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sto MT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1100" y="16002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Click “</a:t>
            </a:r>
            <a:r>
              <a:rPr lang="en-US" dirty="0" err="1">
                <a:solidFill>
                  <a:schemeClr val="bg1"/>
                </a:solidFill>
              </a:rPr>
              <a:t>N</a:t>
            </a:r>
            <a:r>
              <a:rPr lang="en-US" dirty="0" err="1" smtClean="0">
                <a:solidFill>
                  <a:schemeClr val="bg1"/>
                </a:solidFill>
              </a:rPr>
              <a:t>emo</a:t>
            </a:r>
            <a:r>
              <a:rPr lang="en-US" dirty="0" smtClean="0">
                <a:solidFill>
                  <a:schemeClr val="bg1"/>
                </a:solidFill>
              </a:rPr>
              <a:t>” for intro video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105400" cy="461645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3000" b="1" dirty="0" smtClean="0">
                <a:latin typeface="Calisto MT" pitchFamily="18" charset="0"/>
              </a:rPr>
              <a:t>Genetic Information in </a:t>
            </a:r>
            <a:r>
              <a:rPr lang="en-US" sz="3000" b="1" dirty="0" smtClean="0">
                <a:solidFill>
                  <a:srgbClr val="FC0208"/>
                </a:solidFill>
                <a:latin typeface="Calisto MT" pitchFamily="18" charset="0"/>
              </a:rPr>
              <a:t>all cells</a:t>
            </a:r>
          </a:p>
          <a:p>
            <a:pPr eaLnBrk="1" hangingPunct="1"/>
            <a:r>
              <a:rPr lang="en-US" sz="3000" b="1" dirty="0" smtClean="0">
                <a:solidFill>
                  <a:srgbClr val="FC0208"/>
                </a:solidFill>
                <a:latin typeface="Calisto MT" pitchFamily="18" charset="0"/>
              </a:rPr>
              <a:t>Deoxyribonucleic Acid</a:t>
            </a:r>
          </a:p>
          <a:p>
            <a:pPr eaLnBrk="1" hangingPunct="1"/>
            <a:r>
              <a:rPr lang="en-US" sz="3000" b="1" dirty="0" smtClean="0">
                <a:latin typeface="Calisto MT" pitchFamily="18" charset="0"/>
              </a:rPr>
              <a:t>DNA contains instructions for traits </a:t>
            </a:r>
            <a:r>
              <a:rPr lang="en-US" sz="3000" b="1" dirty="0" smtClean="0">
                <a:latin typeface="Calisto MT" pitchFamily="18" charset="0"/>
              </a:rPr>
              <a:t>(</a:t>
            </a:r>
            <a:r>
              <a:rPr lang="en-US" sz="3000" b="1" dirty="0" smtClean="0">
                <a:solidFill>
                  <a:srgbClr val="FC0208"/>
                </a:solidFill>
                <a:latin typeface="Calisto MT" pitchFamily="18" charset="0"/>
              </a:rPr>
              <a:t>GENES)</a:t>
            </a:r>
            <a:endParaRPr lang="en-US" sz="3000" b="1" dirty="0" smtClean="0">
              <a:solidFill>
                <a:srgbClr val="FC0208"/>
              </a:solidFill>
              <a:latin typeface="Calisto MT" pitchFamily="18" charset="0"/>
            </a:endParaRPr>
          </a:p>
          <a:p>
            <a:pPr eaLnBrk="1" hangingPunct="1"/>
            <a:r>
              <a:rPr lang="en-US" sz="3000" b="1" dirty="0" smtClean="0">
                <a:latin typeface="Calisto MT" pitchFamily="18" charset="0"/>
              </a:rPr>
              <a:t>Make the structures and </a:t>
            </a:r>
            <a:r>
              <a:rPr lang="en-US" sz="3000" b="1" dirty="0" smtClean="0">
                <a:latin typeface="Calisto MT" pitchFamily="18" charset="0"/>
              </a:rPr>
              <a:t>chemicals </a:t>
            </a:r>
            <a:r>
              <a:rPr lang="en-US" sz="3000" b="1" dirty="0" smtClean="0">
                <a:latin typeface="Calisto MT" pitchFamily="18" charset="0"/>
              </a:rPr>
              <a:t>necessary for </a:t>
            </a:r>
            <a:r>
              <a:rPr lang="en-US" sz="3000" b="1" dirty="0" smtClean="0">
                <a:latin typeface="Calisto MT" pitchFamily="18" charset="0"/>
              </a:rPr>
              <a:t>life…</a:t>
            </a:r>
            <a:r>
              <a:rPr lang="en-US" sz="3000" b="1" dirty="0" smtClean="0">
                <a:solidFill>
                  <a:srgbClr val="FC0208"/>
                </a:solidFill>
                <a:latin typeface="Calisto MT" pitchFamily="18" charset="0"/>
              </a:rPr>
              <a:t>PROTEINS</a:t>
            </a:r>
            <a:endParaRPr lang="en-US" sz="3000" b="1" dirty="0" smtClean="0">
              <a:solidFill>
                <a:srgbClr val="FC0208"/>
              </a:solidFill>
              <a:latin typeface="Calisto MT" pitchFamily="18" charset="0"/>
            </a:endParaRPr>
          </a:p>
          <a:p>
            <a:pPr eaLnBrk="1" hangingPunct="1"/>
            <a:r>
              <a:rPr lang="en-US" sz="3000" b="1" dirty="0" smtClean="0">
                <a:latin typeface="Calisto MT" pitchFamily="18" charset="0"/>
              </a:rPr>
              <a:t>DNA in every </a:t>
            </a:r>
            <a:r>
              <a:rPr lang="en-US" sz="3000" b="1" u="sng" dirty="0" smtClean="0">
                <a:latin typeface="Calisto MT" pitchFamily="18" charset="0"/>
              </a:rPr>
              <a:t>body</a:t>
            </a:r>
            <a:r>
              <a:rPr lang="en-US" sz="3000" b="1" dirty="0" smtClean="0">
                <a:latin typeface="Calisto MT" pitchFamily="18" charset="0"/>
              </a:rPr>
              <a:t> cell </a:t>
            </a:r>
            <a:r>
              <a:rPr lang="en-US" sz="3000" b="1" dirty="0" smtClean="0">
                <a:solidFill>
                  <a:srgbClr val="FC0208"/>
                </a:solidFill>
                <a:latin typeface="Calisto MT" pitchFamily="18" charset="0"/>
              </a:rPr>
              <a:t>(SOMATIC CELLS</a:t>
            </a:r>
            <a:r>
              <a:rPr lang="en-US" sz="3000" b="1" dirty="0" smtClean="0">
                <a:latin typeface="Calisto MT" pitchFamily="18" charset="0"/>
              </a:rPr>
              <a:t>) is exactly alike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2438400" cy="685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DNA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5590F0-8E1D-48CC-8472-2F31D3BDDEF1}" type="slidenum">
              <a:rPr lang="en-US" smtClean="0"/>
              <a:pPr/>
              <a:t>10</a:t>
            </a:fld>
            <a:endParaRPr lang="en-US" sz="140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399"/>
            <a:ext cx="32289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7400" y="6243964"/>
            <a:ext cx="3276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Browallia New" pitchFamily="34" charset="-34"/>
                <a:cs typeface="Browallia New" pitchFamily="34" charset="-34"/>
              </a:rPr>
              <a:t>http://www.tulane.edu/~biochem/nolan/lectures/rna/images/homeoDNA.GIF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723899"/>
            <a:ext cx="21717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53000" y="1219200"/>
            <a:ext cx="1485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Browallia New" pitchFamily="34" charset="-34"/>
                <a:cs typeface="Browallia New" pitchFamily="34" charset="-34"/>
              </a:rPr>
              <a:t>https://wikispaces.psu.edu/download/thumbnails/97552215/DNA_structure.jpg?version=1&amp;modificationDate=1343315844000&amp;api=v2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Sexual Reproduction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57150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Calisto MT" pitchFamily="18" charset="0"/>
              </a:rPr>
              <a:t>Hereditary information from </a:t>
            </a:r>
            <a:r>
              <a:rPr lang="en-US" b="1" dirty="0" smtClean="0">
                <a:solidFill>
                  <a:srgbClr val="FC0208"/>
                </a:solidFill>
                <a:latin typeface="Calisto MT" pitchFamily="18" charset="0"/>
              </a:rPr>
              <a:t>two different organisms</a:t>
            </a:r>
            <a:r>
              <a:rPr lang="en-US" b="1" dirty="0" smtClean="0">
                <a:latin typeface="Calisto MT" pitchFamily="18" charset="0"/>
              </a:rPr>
              <a:t> of the same species are combined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latin typeface="Calisto MT" pitchFamily="18" charset="0"/>
              </a:rPr>
              <a:t>Egg and sperm </a:t>
            </a:r>
            <a:r>
              <a:rPr lang="en-US" sz="3600" b="1" dirty="0" smtClean="0">
                <a:latin typeface="Calisto MT" pitchFamily="18" charset="0"/>
                <a:sym typeface="Wingdings" pitchFamily="2" charset="2"/>
              </a:rPr>
              <a:t></a:t>
            </a:r>
            <a:r>
              <a:rPr lang="en-US" sz="3600" b="1" dirty="0" smtClean="0">
                <a:latin typeface="Calisto MT" pitchFamily="18" charset="0"/>
              </a:rPr>
              <a:t> </a:t>
            </a:r>
            <a:r>
              <a:rPr lang="en-US" sz="3600" b="1" dirty="0" smtClean="0">
                <a:solidFill>
                  <a:srgbClr val="FC0208"/>
                </a:solidFill>
                <a:latin typeface="Calisto MT" pitchFamily="18" charset="0"/>
              </a:rPr>
              <a:t>zygote (fertilized egg)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Calisto MT" pitchFamily="18" charset="0"/>
              </a:rPr>
              <a:t>Zygote contains hereditary information from </a:t>
            </a:r>
            <a:r>
              <a:rPr lang="en-US" b="1" dirty="0" smtClean="0">
                <a:solidFill>
                  <a:srgbClr val="FC0208"/>
                </a:solidFill>
                <a:latin typeface="Calisto MT" pitchFamily="18" charset="0"/>
              </a:rPr>
              <a:t>both parents</a:t>
            </a: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460977-4A3F-48C5-9114-D6697466FD5F}" type="slidenum">
              <a:rPr lang="en-US" smtClean="0"/>
              <a:pPr/>
              <a:t>11</a:t>
            </a:fld>
            <a:endParaRPr lang="en-US" sz="140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7" y="4028560"/>
            <a:ext cx="3167063" cy="237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24203" y="3600510"/>
            <a:ext cx="3167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Browallia New" pitchFamily="34" charset="-34"/>
                <a:cs typeface="Browallia New" pitchFamily="34" charset="-34"/>
              </a:rPr>
              <a:t>http://www.360living.in/sites/default/files/styles/article_listing_top_article_c_365_255/public/field/image/IVF.jpg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80472"/>
            <a:ext cx="4267200" cy="2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500" y="6269995"/>
            <a:ext cx="3429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Browallia New" pitchFamily="34" charset="-34"/>
                <a:cs typeface="Browallia New" pitchFamily="34" charset="-34"/>
              </a:rPr>
              <a:t>http://tedaltenberg.com/teacher/wms/science/unit4/images/pollination-vivian.jpg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278235" cy="433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49530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Asexual Reproduction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3350"/>
            <a:ext cx="5410200" cy="45402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Calisto MT" pitchFamily="18" charset="0"/>
              </a:rPr>
              <a:t>Hereditary information from </a:t>
            </a:r>
            <a:r>
              <a:rPr lang="en-US" sz="2800" b="1" dirty="0" smtClean="0">
                <a:solidFill>
                  <a:srgbClr val="FC0208"/>
                </a:solidFill>
                <a:latin typeface="Calisto MT" pitchFamily="18" charset="0"/>
              </a:rPr>
              <a:t>one, </a:t>
            </a:r>
            <a:r>
              <a:rPr lang="en-US" sz="2800" b="1" dirty="0" smtClean="0">
                <a:latin typeface="Calisto MT" pitchFamily="18" charset="0"/>
              </a:rPr>
              <a:t>usually unicellular,</a:t>
            </a:r>
            <a:r>
              <a:rPr lang="en-US" sz="2800" b="1" dirty="0" smtClean="0">
                <a:solidFill>
                  <a:srgbClr val="FC0208"/>
                </a:solidFill>
                <a:latin typeface="Calisto MT" pitchFamily="18" charset="0"/>
              </a:rPr>
              <a:t> organism</a:t>
            </a:r>
            <a:r>
              <a:rPr lang="en-US" sz="2800" b="1" dirty="0" smtClean="0">
                <a:latin typeface="Calisto MT" pitchFamily="18" charset="0"/>
              </a:rPr>
              <a:t> that divides</a:t>
            </a:r>
          </a:p>
          <a:p>
            <a:pPr eaLnBrk="1" hangingPunct="1"/>
            <a:r>
              <a:rPr lang="en-US" sz="2800" b="1" dirty="0" smtClean="0">
                <a:solidFill>
                  <a:srgbClr val="FC0208"/>
                </a:solidFill>
                <a:latin typeface="Calisto MT" pitchFamily="18" charset="0"/>
              </a:rPr>
              <a:t>Resulting cells</a:t>
            </a:r>
            <a:r>
              <a:rPr lang="en-US" sz="2800" b="1" dirty="0" smtClean="0">
                <a:latin typeface="Calisto MT" pitchFamily="18" charset="0"/>
              </a:rPr>
              <a:t> contain </a:t>
            </a:r>
            <a:r>
              <a:rPr lang="en-US" sz="2800" b="1" dirty="0" smtClean="0">
                <a:solidFill>
                  <a:srgbClr val="FC0208"/>
                </a:solidFill>
                <a:latin typeface="Calisto MT" pitchFamily="18" charset="0"/>
              </a:rPr>
              <a:t>identical hereditary</a:t>
            </a:r>
            <a:r>
              <a:rPr lang="en-US" sz="2800" b="1" dirty="0" smtClean="0">
                <a:latin typeface="Calisto MT" pitchFamily="18" charset="0"/>
              </a:rPr>
              <a:t> information</a:t>
            </a:r>
          </a:p>
          <a:p>
            <a:pPr eaLnBrk="1" hangingPunct="1"/>
            <a:r>
              <a:rPr lang="en-US" sz="2800" b="1" dirty="0" smtClean="0">
                <a:latin typeface="Calisto MT" pitchFamily="18" charset="0"/>
              </a:rPr>
              <a:t>Genetic information from </a:t>
            </a:r>
            <a:r>
              <a:rPr lang="en-US" sz="2800" b="1" dirty="0" smtClean="0">
                <a:solidFill>
                  <a:srgbClr val="FC0208"/>
                </a:solidFill>
                <a:latin typeface="Calisto MT" pitchFamily="18" charset="0"/>
              </a:rPr>
              <a:t>single parent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0314AC-DF45-4057-A5E8-4C0935B814B1}" type="slidenum">
              <a:rPr lang="en-US" smtClean="0"/>
              <a:pPr/>
              <a:t>12</a:t>
            </a:fld>
            <a:endParaRPr lang="en-US" sz="1400" smtClean="0"/>
          </a:p>
        </p:txBody>
      </p:sp>
      <p:sp>
        <p:nvSpPr>
          <p:cNvPr id="2" name="Rectangle 1"/>
          <p:cNvSpPr/>
          <p:nvPr/>
        </p:nvSpPr>
        <p:spPr>
          <a:xfrm>
            <a:off x="4272717" y="6073533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latin typeface="Browallia New" pitchFamily="34" charset="-34"/>
                <a:cs typeface="Browallia New" pitchFamily="34" charset="-34"/>
              </a:rPr>
              <a:t>http://nat4biopl.edubuzz.org/_/rsrc/1384104941487/unit-2-multicellular-organisms/1-reproduction/AsexualReproduction.jpg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25146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Evolution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32004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Calisto MT" pitchFamily="18" charset="0"/>
              </a:rPr>
              <a:t>Populations of organisms </a:t>
            </a:r>
            <a:r>
              <a:rPr lang="en-US" sz="2800" b="1" dirty="0" smtClean="0">
                <a:solidFill>
                  <a:srgbClr val="FC0208"/>
                </a:solidFill>
                <a:latin typeface="Calisto MT" pitchFamily="18" charset="0"/>
              </a:rPr>
              <a:t>change (evolve</a:t>
            </a:r>
            <a:r>
              <a:rPr lang="en-US" sz="2800" b="1" dirty="0" smtClean="0">
                <a:latin typeface="Calisto MT" pitchFamily="18" charset="0"/>
              </a:rPr>
              <a:t>) over generations (time)</a:t>
            </a:r>
          </a:p>
          <a:p>
            <a:pPr eaLnBrk="1" hangingPunct="1"/>
            <a:r>
              <a:rPr lang="en-US" sz="2800" b="1" dirty="0" smtClean="0">
                <a:latin typeface="Calisto MT" pitchFamily="18" charset="0"/>
              </a:rPr>
              <a:t>Explains how many different kinds of organisms came into </a:t>
            </a:r>
            <a:r>
              <a:rPr lang="en-US" sz="2800" b="1" dirty="0" smtClean="0">
                <a:latin typeface="Calisto MT" pitchFamily="18" charset="0"/>
              </a:rPr>
              <a:t>existence… </a:t>
            </a:r>
            <a:r>
              <a:rPr lang="en-US" sz="2800" b="1" dirty="0" smtClean="0">
                <a:solidFill>
                  <a:srgbClr val="FC0208"/>
                </a:solidFill>
                <a:latin typeface="Calisto MT" pitchFamily="18" charset="0"/>
              </a:rPr>
              <a:t>SPECIES</a:t>
            </a:r>
          </a:p>
          <a:p>
            <a:pPr eaLnBrk="1" hangingPunct="1"/>
            <a:r>
              <a:rPr lang="en-US" sz="2800" b="1" dirty="0" smtClean="0">
                <a:latin typeface="Calisto MT" pitchFamily="18" charset="0"/>
              </a:rPr>
              <a:t>Explains how </a:t>
            </a:r>
            <a:r>
              <a:rPr lang="en-US" sz="2800" b="1" dirty="0" smtClean="0">
                <a:solidFill>
                  <a:srgbClr val="FC0208"/>
                </a:solidFill>
                <a:latin typeface="Calisto MT" pitchFamily="18" charset="0"/>
              </a:rPr>
              <a:t>modern</a:t>
            </a:r>
            <a:r>
              <a:rPr lang="en-US" sz="2800" b="1" dirty="0" smtClean="0">
                <a:latin typeface="Calisto MT" pitchFamily="18" charset="0"/>
              </a:rPr>
              <a:t> organisms are </a:t>
            </a:r>
            <a:r>
              <a:rPr lang="en-US" sz="2800" b="1" dirty="0" smtClean="0">
                <a:solidFill>
                  <a:srgbClr val="FC0208"/>
                </a:solidFill>
                <a:latin typeface="Calisto MT" pitchFamily="18" charset="0"/>
              </a:rPr>
              <a:t>related</a:t>
            </a:r>
            <a:r>
              <a:rPr lang="en-US" sz="2800" b="1" dirty="0" smtClean="0">
                <a:latin typeface="Calisto MT" pitchFamily="18" charset="0"/>
              </a:rPr>
              <a:t> to </a:t>
            </a:r>
            <a:r>
              <a:rPr lang="en-US" sz="2800" b="1" dirty="0" smtClean="0">
                <a:solidFill>
                  <a:srgbClr val="FC0208"/>
                </a:solidFill>
                <a:latin typeface="Calisto MT" pitchFamily="18" charset="0"/>
              </a:rPr>
              <a:t>past</a:t>
            </a:r>
            <a:r>
              <a:rPr lang="en-US" sz="2800" b="1" dirty="0" smtClean="0">
                <a:latin typeface="Calisto MT" pitchFamily="18" charset="0"/>
              </a:rPr>
              <a:t> organisms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1B4AA3-38DF-44DE-BA8E-73682C303428}" type="slidenum">
              <a:rPr lang="en-US" smtClean="0"/>
              <a:pPr/>
              <a:t>13</a:t>
            </a:fld>
            <a:endParaRPr lang="en-US" sz="140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1"/>
            <a:ext cx="822959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37794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latin typeface="Browallia New" pitchFamily="34" charset="-34"/>
                <a:cs typeface="Browallia New" pitchFamily="34" charset="-34"/>
              </a:rPr>
              <a:t>http://wondergressive.com/wp-content/uploads/2012/10/Evolution__Biologia.jpg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94145"/>
            <a:ext cx="2000250" cy="204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38100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Metabolism</a:t>
            </a:r>
            <a:endParaRPr 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sto MT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1"/>
            <a:ext cx="6777317" cy="129539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Calisto MT" pitchFamily="18" charset="0"/>
              </a:rPr>
              <a:t>Living things are </a:t>
            </a:r>
            <a:r>
              <a:rPr lang="en-US" sz="2800" b="1" dirty="0" smtClean="0">
                <a:solidFill>
                  <a:srgbClr val="FC0208"/>
                </a:solidFill>
                <a:latin typeface="Calisto MT" pitchFamily="18" charset="0"/>
              </a:rPr>
              <a:t>highly organized</a:t>
            </a:r>
          </a:p>
          <a:p>
            <a:pPr eaLnBrk="1" hangingPunct="1"/>
            <a:r>
              <a:rPr lang="en-US" sz="2800" b="1" dirty="0" smtClean="0">
                <a:latin typeface="Calisto MT" pitchFamily="18" charset="0"/>
              </a:rPr>
              <a:t>Require a </a:t>
            </a:r>
            <a:r>
              <a:rPr lang="en-US" sz="2800" b="1" dirty="0" smtClean="0">
                <a:solidFill>
                  <a:srgbClr val="FC0208"/>
                </a:solidFill>
                <a:latin typeface="Calisto MT" pitchFamily="18" charset="0"/>
              </a:rPr>
              <a:t>constant supply of </a:t>
            </a:r>
            <a:r>
              <a:rPr lang="en-US" sz="2800" b="1" dirty="0" smtClean="0">
                <a:solidFill>
                  <a:srgbClr val="FC0208"/>
                </a:solidFill>
                <a:latin typeface="Calisto MT" pitchFamily="18" charset="0"/>
              </a:rPr>
              <a:t>energy</a:t>
            </a:r>
            <a:endParaRPr lang="en-US" sz="2800" b="1" dirty="0" smtClean="0">
              <a:latin typeface="Calisto MT" pitchFamily="18" charset="0"/>
            </a:endParaRP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059639-CC80-411E-8A7F-0BD1DA8205A6}" type="slidenum">
              <a:rPr lang="en-US" smtClean="0"/>
              <a:pPr/>
              <a:t>14</a:t>
            </a:fld>
            <a:endParaRPr lang="en-US" sz="140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14600"/>
            <a:ext cx="300037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86400" y="6324600"/>
            <a:ext cx="3733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Browallia New" pitchFamily="34" charset="-34"/>
                <a:cs typeface="Browallia New" pitchFamily="34" charset="-34"/>
              </a:rPr>
              <a:t>http://katedeering.com/wp-content/uploads/2012/06/CellMetabolismArt.jpg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06" y="3574420"/>
            <a:ext cx="400778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6241420"/>
            <a:ext cx="3886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Browallia New" pitchFamily="34" charset="-34"/>
                <a:cs typeface="Browallia New" pitchFamily="34" charset="-34"/>
              </a:rPr>
              <a:t>http://www.build-the-body.com/image-files/fast%20metabolism%20image.jpg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7467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20574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Energy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8523"/>
            <a:ext cx="7772400" cy="4540250"/>
          </a:xfrm>
        </p:spPr>
        <p:txBody>
          <a:bodyPr/>
          <a:lstStyle/>
          <a:p>
            <a:pPr eaLnBrk="1" hangingPunct="1"/>
            <a:r>
              <a:rPr lang="en-US" sz="3000" b="1" dirty="0" smtClean="0"/>
              <a:t>ALL energy comes from the </a:t>
            </a:r>
            <a:r>
              <a:rPr lang="en-US" sz="3000" b="1" dirty="0" smtClean="0">
                <a:solidFill>
                  <a:srgbClr val="FC0208"/>
                </a:solidFill>
              </a:rPr>
              <a:t>SUN</a:t>
            </a:r>
            <a:r>
              <a:rPr lang="en-US" sz="3000" b="1" dirty="0" smtClean="0"/>
              <a:t> (directly or indirectly)</a:t>
            </a:r>
          </a:p>
          <a:p>
            <a:pPr eaLnBrk="1" hangingPunct="1"/>
            <a:r>
              <a:rPr lang="en-US" sz="3000" b="1" dirty="0" smtClean="0">
                <a:solidFill>
                  <a:srgbClr val="FC0208"/>
                </a:solidFill>
              </a:rPr>
              <a:t>Photosynthesis</a:t>
            </a:r>
            <a:r>
              <a:rPr lang="en-US" sz="3000" b="1" dirty="0" smtClean="0"/>
              <a:t> is the process by which </a:t>
            </a:r>
            <a:r>
              <a:rPr lang="en-US" sz="3000" b="1" dirty="0" smtClean="0"/>
              <a:t>organisms </a:t>
            </a:r>
            <a:r>
              <a:rPr lang="en-US" sz="3000" b="1" dirty="0" smtClean="0"/>
              <a:t>capture the energy from the </a:t>
            </a:r>
            <a:r>
              <a:rPr lang="en-US" sz="3000" b="1" dirty="0" smtClean="0">
                <a:solidFill>
                  <a:srgbClr val="FC0208"/>
                </a:solidFill>
              </a:rPr>
              <a:t>sun (solar)</a:t>
            </a:r>
            <a:r>
              <a:rPr lang="en-US" sz="3000" b="1" dirty="0" smtClean="0"/>
              <a:t> and transform it into </a:t>
            </a:r>
            <a:r>
              <a:rPr lang="en-US" sz="3000" b="1" dirty="0" smtClean="0">
                <a:solidFill>
                  <a:srgbClr val="FC0208"/>
                </a:solidFill>
              </a:rPr>
              <a:t>energy (chemical)</a:t>
            </a:r>
            <a:r>
              <a:rPr lang="en-US" sz="3000" b="1" dirty="0" smtClean="0"/>
              <a:t> that can be used by living things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BEC95C-1A3D-43C9-828D-1B081CDF7523}" type="slidenum">
              <a:rPr lang="en-US" smtClean="0"/>
              <a:pPr/>
              <a:t>15</a:t>
            </a:fld>
            <a:endParaRPr lang="en-US" sz="1400" smtClean="0"/>
          </a:p>
        </p:txBody>
      </p:sp>
      <p:sp>
        <p:nvSpPr>
          <p:cNvPr id="2" name="Rectangle 1"/>
          <p:cNvSpPr/>
          <p:nvPr/>
        </p:nvSpPr>
        <p:spPr>
          <a:xfrm>
            <a:off x="6858000" y="5899919"/>
            <a:ext cx="18288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Browallia New" pitchFamily="34" charset="-34"/>
                <a:cs typeface="Browallia New" pitchFamily="34" charset="-34"/>
              </a:rPr>
              <a:t>http://teachers.moed.bm/leone.samuels/Important%20Diagrams/_w/photosynthesis-equation_jpg.jpg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052" y="1066800"/>
            <a:ext cx="2135748" cy="288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36576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Autotrophs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61722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b="1" dirty="0" smtClean="0">
                <a:latin typeface="Calisto MT" pitchFamily="18" charset="0"/>
              </a:rPr>
              <a:t>Organisms that make their own food are called </a:t>
            </a:r>
            <a:r>
              <a:rPr lang="en-US" sz="3000" b="1" dirty="0" smtClean="0">
                <a:solidFill>
                  <a:srgbClr val="FC0208"/>
                </a:solidFill>
                <a:latin typeface="Calisto MT" pitchFamily="18" charset="0"/>
              </a:rPr>
              <a:t>autotrophs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b="1" dirty="0" err="1" smtClean="0">
                <a:solidFill>
                  <a:srgbClr val="FC0208"/>
                </a:solidFill>
                <a:latin typeface="Calisto MT" pitchFamily="18" charset="0"/>
              </a:rPr>
              <a:t>Phototrophs</a:t>
            </a:r>
            <a:r>
              <a:rPr lang="en-US" sz="3000" b="1" dirty="0" smtClean="0">
                <a:latin typeface="Calisto MT" pitchFamily="18" charset="0"/>
              </a:rPr>
              <a:t> – use solar energy (photosynthesis) to get energy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b="1" dirty="0" err="1" smtClean="0">
                <a:solidFill>
                  <a:srgbClr val="FC0208"/>
                </a:solidFill>
                <a:latin typeface="Calisto MT" pitchFamily="18" charset="0"/>
              </a:rPr>
              <a:t>Chemotrophs</a:t>
            </a:r>
            <a:r>
              <a:rPr lang="en-US" sz="3000" b="1" dirty="0" smtClean="0">
                <a:latin typeface="Calisto MT" pitchFamily="18" charset="0"/>
              </a:rPr>
              <a:t> </a:t>
            </a:r>
            <a:r>
              <a:rPr lang="en-US" sz="3000" b="1" dirty="0" smtClean="0">
                <a:latin typeface="Calisto MT" pitchFamily="18" charset="0"/>
              </a:rPr>
              <a:t>– use different </a:t>
            </a:r>
            <a:r>
              <a:rPr lang="en-US" sz="3000" b="1" dirty="0" smtClean="0">
                <a:latin typeface="Calisto MT" pitchFamily="18" charset="0"/>
              </a:rPr>
              <a:t>chemicals to </a:t>
            </a:r>
            <a:r>
              <a:rPr lang="en-US" sz="3000" b="1" dirty="0" smtClean="0">
                <a:latin typeface="Calisto MT" pitchFamily="18" charset="0"/>
              </a:rPr>
              <a:t>get energy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2D14DB-3C4B-434F-8040-56D68AE24F30}" type="slidenum">
              <a:rPr lang="en-US" smtClean="0"/>
              <a:pPr/>
              <a:t>16</a:t>
            </a:fld>
            <a:endParaRPr lang="en-US" sz="140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6038850"/>
            <a:ext cx="4114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Browallia New" pitchFamily="34" charset="-34"/>
                <a:cs typeface="Browallia New" pitchFamily="34" charset="-34"/>
              </a:rPr>
              <a:t>http://t3.gstatic.com/images?q=tbn:ANd9GcSTh-L0jlJvvPOiEI27EWeBWpqXTKGs3BKa3_igzetNLA2XiOUs:1.bp.blogspot.com/_ArZeHyQkL6M/S6tCc_bcO-I/AAAAAAAAAHs/NVovovn0z4M/s1600/algae-1.jpg</a:t>
            </a:r>
          </a:p>
        </p:txBody>
      </p:sp>
      <p:sp>
        <p:nvSpPr>
          <p:cNvPr id="3" name="Rectangle 2"/>
          <p:cNvSpPr/>
          <p:nvPr/>
        </p:nvSpPr>
        <p:spPr>
          <a:xfrm>
            <a:off x="6275697" y="3929390"/>
            <a:ext cx="2438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Browallia New" pitchFamily="34" charset="-34"/>
                <a:cs typeface="Browallia New" pitchFamily="34" charset="-34"/>
              </a:rPr>
              <a:t>http://www.biologyjunction.com/images/penergy.gif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48150"/>
            <a:ext cx="2770011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65393" y="4934885"/>
            <a:ext cx="1066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Browallia New" pitchFamily="34" charset="-34"/>
                <a:cs typeface="Browallia New" pitchFamily="34" charset="-34"/>
              </a:rPr>
              <a:t>http://wpcontent.answcdn.com/wikipedia/commons/thumb/6/6f/Blacksmoker_in_Atlantic_Ocean.jpg/220px-Blacksmoker_in_Atlantic_Ocean.jpg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34290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Heterotrophs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153400" cy="2819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Calisto MT" pitchFamily="18" charset="0"/>
              </a:rPr>
              <a:t>Organisms that must take in food to meet their energy </a:t>
            </a:r>
            <a:r>
              <a:rPr lang="en-US" sz="2800" b="1" dirty="0" smtClean="0">
                <a:latin typeface="Calisto MT" pitchFamily="18" charset="0"/>
              </a:rPr>
              <a:t>needs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Calisto MT" pitchFamily="18" charset="0"/>
              </a:rPr>
              <a:t>Consume </a:t>
            </a:r>
            <a:r>
              <a:rPr lang="en-US" sz="2800" b="1" dirty="0" smtClean="0">
                <a:latin typeface="Calisto MT" pitchFamily="18" charset="0"/>
              </a:rPr>
              <a:t>autotrophs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(herbivores), </a:t>
            </a:r>
            <a:r>
              <a:rPr lang="en-US" sz="2800" b="1" dirty="0" smtClean="0">
                <a:latin typeface="Calisto MT" pitchFamily="18" charset="0"/>
              </a:rPr>
              <a:t>other heterotrophs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(carnivores) </a:t>
            </a:r>
            <a:r>
              <a:rPr lang="en-US" sz="2800" b="1" dirty="0" smtClean="0">
                <a:latin typeface="Calisto MT" pitchFamily="18" charset="0"/>
              </a:rPr>
              <a:t>or both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(omnivores) </a:t>
            </a:r>
            <a:r>
              <a:rPr lang="en-US" sz="2800" b="1" dirty="0" smtClean="0">
                <a:latin typeface="Calisto MT" pitchFamily="18" charset="0"/>
              </a:rPr>
              <a:t>for their energy </a:t>
            </a:r>
            <a:r>
              <a:rPr lang="en-US" sz="2800" b="1" dirty="0" smtClean="0">
                <a:latin typeface="Calisto MT" pitchFamily="18" charset="0"/>
              </a:rPr>
              <a:t>needs</a:t>
            </a:r>
            <a:endParaRPr lang="en-US" sz="2800" b="1" dirty="0" smtClean="0">
              <a:latin typeface="Calisto MT" pitchFamily="18" charset="0"/>
            </a:endParaRP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B1CF52-7D9C-4404-B68E-F92E486D4DAD}" type="slidenum">
              <a:rPr lang="en-US" smtClean="0"/>
              <a:pPr/>
              <a:t>17</a:t>
            </a:fld>
            <a:endParaRPr lang="en-US" sz="140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3810000" cy="319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6007715"/>
            <a:ext cx="327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Browallia New" pitchFamily="34" charset="-34"/>
                <a:cs typeface="Browallia New" pitchFamily="34" charset="-34"/>
              </a:rPr>
              <a:t>https://dr282zn36sxxg.cloudfront.net/datastreams/f-d%3Acb8bc0580f7952696772226ddb025c25141dda741422875a3c6a3ed9%2BIMAGE_THUMB_POSTCARD%2BIMAGE_THUMB_POSTCARD.1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286000"/>
            <a:ext cx="56007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8DA8CC-BB5A-4AF5-AD4F-F885F1393DBF}" type="slidenum">
              <a:rPr lang="en-US" smtClean="0"/>
              <a:pPr/>
              <a:t>18</a:t>
            </a:fld>
            <a:endParaRPr lang="en-US" sz="1400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Growth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7724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Calisto MT" pitchFamily="18" charset="0"/>
              </a:rPr>
              <a:t>Grow occurs as the result of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cell division and cell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enlargement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sto MT" pitchFamily="18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Calisto MT" pitchFamily="18" charset="0"/>
              </a:rPr>
              <a:t>New cells enlarge as they mature</a:t>
            </a:r>
          </a:p>
          <a:p>
            <a:pPr eaLnBrk="1" hangingPunct="1">
              <a:defRPr/>
            </a:pPr>
            <a:r>
              <a:rPr lang="en-US" b="1" dirty="0" smtClean="0">
                <a:latin typeface="Calisto MT" pitchFamily="18" charset="0"/>
              </a:rPr>
              <a:t>When a cell grows to a size where its </a:t>
            </a:r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surface area isn’t big enough for its volume</a:t>
            </a:r>
            <a:r>
              <a:rPr lang="en-US" b="1" dirty="0" smtClean="0">
                <a:latin typeface="Calisto MT" pitchFamily="18" charset="0"/>
              </a:rPr>
              <a:t>, the cell divides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552090" y="6017172"/>
            <a:ext cx="3134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Browallia New" pitchFamily="34" charset="-34"/>
                <a:cs typeface="Browallia New" pitchFamily="34" charset="-34"/>
              </a:rPr>
              <a:t>http://www.carbontrust.com/ImageGen.ashx?image=/media/24882/green-growth.jpg&amp;format=jpg&amp;compression=80&amp;width=588&amp;constrain=true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038600" cy="367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CE9CD9-8A07-46A5-AEA6-B773ACDE1234}" type="slidenum">
              <a:rPr lang="en-US" smtClean="0"/>
              <a:pPr/>
              <a:t>19</a:t>
            </a:fld>
            <a:endParaRPr lang="en-US" sz="1400" smtClean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777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by which an adult organism arise </a:t>
            </a:r>
            <a:r>
              <a:rPr lang="en-US" sz="2800" b="1" dirty="0" smtClean="0"/>
              <a:t>is called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3657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Development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4125310" y="606571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latin typeface="Browallia New" pitchFamily="34" charset="-34"/>
                <a:cs typeface="Browallia New" pitchFamily="34" charset="-34"/>
              </a:rPr>
              <a:t>http://thumb10.shutterstock.com/display_pic_with_logo/88729/110511833/stock-photo-the-life-cycle-of-the-kentish-glory-endromis-versicolor-metamorphosis-showing-all-instars-egg-110511833.jpg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34290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600" y="4971393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Browallia New" pitchFamily="34" charset="-34"/>
                <a:cs typeface="Browallia New" pitchFamily="34" charset="-34"/>
              </a:rPr>
              <a:t>http://t2.gstatic.com/images?q=tbn:ANd9GcRMF6ABIOf7-hlJDdEs7xJ1-9hn3Kh1e_0hHa5UZSAg2cih6DlnIQ:www.wpclipart.com/animals/F/frogs/frogs_2/frog_metamorphosis.png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Biology – The Study of Life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4419600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 b="1" dirty="0" smtClean="0">
                <a:latin typeface="Calisto MT" pitchFamily="18" charset="0"/>
              </a:rPr>
              <a:t>Life arose more than </a:t>
            </a:r>
            <a:r>
              <a:rPr lang="en-US" sz="3200" b="1" dirty="0" smtClean="0">
                <a:solidFill>
                  <a:srgbClr val="FC0208"/>
                </a:solidFill>
                <a:latin typeface="Calisto MT" pitchFamily="18" charset="0"/>
              </a:rPr>
              <a:t>3.5 billion years ago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b="1" dirty="0" smtClean="0">
                <a:latin typeface="Calisto MT" pitchFamily="18" charset="0"/>
              </a:rPr>
              <a:t>First organisms (living things) were </a:t>
            </a:r>
            <a:r>
              <a:rPr lang="en-US" sz="3200" b="1" dirty="0" smtClean="0">
                <a:solidFill>
                  <a:srgbClr val="FC0208"/>
                </a:solidFill>
                <a:latin typeface="Calisto MT" pitchFamily="18" charset="0"/>
              </a:rPr>
              <a:t>single celled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b="1" dirty="0" smtClean="0">
                <a:latin typeface="Calisto MT" pitchFamily="18" charset="0"/>
              </a:rPr>
              <a:t>Only life on Earth for millions of years	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b="1" dirty="0" smtClean="0">
                <a:latin typeface="Calisto MT" pitchFamily="18" charset="0"/>
              </a:rPr>
              <a:t>Organisms changed over time </a:t>
            </a:r>
            <a:r>
              <a:rPr lang="en-US" sz="3200" b="1" dirty="0" smtClean="0">
                <a:solidFill>
                  <a:srgbClr val="FC0208"/>
                </a:solidFill>
                <a:latin typeface="Calisto MT" pitchFamily="18" charset="0"/>
              </a:rPr>
              <a:t>(evolved</a:t>
            </a:r>
            <a:r>
              <a:rPr lang="en-US" sz="3200" b="1" dirty="0" smtClean="0">
                <a:latin typeface="Calisto MT" pitchFamily="18" charset="0"/>
              </a:rPr>
              <a:t>)</a:t>
            </a:r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F25F3F-ED64-4C76-A131-1ED917B8EDD6}" type="slidenum">
              <a:rPr lang="en-US" smtClean="0"/>
              <a:pPr/>
              <a:t>2</a:t>
            </a:fld>
            <a:endParaRPr lang="en-US" sz="14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296736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8600" y="5991999"/>
            <a:ext cx="4495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http://www.universestories.com/images/Lavacoverd-330.jpg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AF1EDE-C30F-4ED3-B22D-75EF3EF88195}" type="slidenum">
              <a:rPr lang="en-US" smtClean="0"/>
              <a:pPr/>
              <a:t>20</a:t>
            </a:fld>
            <a:endParaRPr lang="en-US" sz="140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838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101850"/>
            <a:ext cx="8001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All species have the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ability to reproduce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essential to survival of individual </a:t>
            </a:r>
            <a:r>
              <a:rPr lang="en-US" b="1" dirty="0" smtClean="0"/>
              <a:t>but is essential for continuation of a species</a:t>
            </a: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733800"/>
            <a:ext cx="43053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B075FA-EFB1-44CB-83D2-131D40307841}" type="slidenum">
              <a:rPr lang="en-US" smtClean="0"/>
              <a:pPr/>
              <a:t>21</a:t>
            </a:fld>
            <a:endParaRPr lang="en-US" sz="140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0960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Response to stimuli</a:t>
            </a:r>
            <a:endParaRPr lang="en-US" sz="4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sto MT" pitchFamily="18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153400" cy="2667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latin typeface="Calisto MT" pitchFamily="18" charset="0"/>
              </a:rPr>
              <a:t>Detect </a:t>
            </a:r>
            <a:r>
              <a:rPr lang="en-US" sz="3600" b="1" dirty="0" smtClean="0">
                <a:latin typeface="Calisto MT" pitchFamily="18" charset="0"/>
              </a:rPr>
              <a:t>and respond to changes in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light, heat, sound and chemical and mechanical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contact</a:t>
            </a:r>
            <a:endPara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7620000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8276" y="631335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latin typeface="Browallia New" pitchFamily="34" charset="-34"/>
                <a:cs typeface="Browallia New" pitchFamily="34" charset="-34"/>
              </a:rPr>
              <a:t>http://3.bp.blogspot.com/-MB2Y9dIdEXk/UL3UOLQMKlI/AAAAAAAAAA8/jsXiCyZ2tWs/s1600/sensory+response.png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85800"/>
            <a:ext cx="23526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76800" y="681363"/>
            <a:ext cx="18288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Browallia New" pitchFamily="34" charset="-34"/>
                <a:cs typeface="Browallia New" pitchFamily="34" charset="-34"/>
              </a:rPr>
              <a:t>http://adaptations-of-organisms.wikispaces.com/file/view/light.jpg/173644489/247x148/light.jpg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082752"/>
            <a:ext cx="22479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6FD2F-D085-4C11-A7E1-E70A57216930}" type="slidenum">
              <a:rPr lang="en-US" smtClean="0"/>
              <a:pPr>
                <a:defRPr/>
              </a:pPr>
              <a:t>22</a:t>
            </a:fld>
            <a:endParaRPr lang="en-US" sz="1400"/>
          </a:p>
        </p:txBody>
      </p:sp>
      <p:sp>
        <p:nvSpPr>
          <p:cNvPr id="4" name="Rectangle 3"/>
          <p:cNvSpPr/>
          <p:nvPr/>
        </p:nvSpPr>
        <p:spPr>
          <a:xfrm>
            <a:off x="420046" y="457200"/>
            <a:ext cx="4952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feel like this???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126159"/>
            <a:ext cx="42931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Try this.....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4650" y="3347178"/>
            <a:ext cx="572835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Mr. </a:t>
            </a:r>
            <a:r>
              <a:rPr lang="en-US" sz="10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grech</a:t>
            </a:r>
            <a:endParaRPr lang="en-US" sz="1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721" y="744397"/>
            <a:ext cx="2880263" cy="222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26452" y="3082752"/>
            <a:ext cx="25908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Browallia New" pitchFamily="34" charset="-34"/>
                <a:cs typeface="Browallia New" pitchFamily="34" charset="-34"/>
              </a:rPr>
              <a:t>http://catsconnect.files.wordpress.com/2013/12/confused.jpg</a:t>
            </a:r>
          </a:p>
        </p:txBody>
      </p:sp>
      <p:sp>
        <p:nvSpPr>
          <p:cNvPr id="8" name="Rectangle 7"/>
          <p:cNvSpPr/>
          <p:nvPr/>
        </p:nvSpPr>
        <p:spPr>
          <a:xfrm>
            <a:off x="420046" y="6286445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latin typeface="Browallia New" pitchFamily="34" charset="-34"/>
                <a:cs typeface="Browallia New" pitchFamily="34" charset="-34"/>
              </a:rPr>
              <a:t>http://media-cache-ak0.pinimg.com/236x/38/ec/b3/38ecb35493d48c921f48a2447dd6ef51.jpg</a:t>
            </a:r>
          </a:p>
        </p:txBody>
      </p:sp>
    </p:spTree>
    <p:extLst>
      <p:ext uri="{BB962C8B-B14F-4D97-AF65-F5344CB8AC3E}">
        <p14:creationId xmlns:p14="http://schemas.microsoft.com/office/powerpoint/2010/main" val="2654238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6FD2F-D085-4C11-A7E1-E70A57216930}" type="slidenum">
              <a:rPr lang="en-US" smtClean="0"/>
              <a:pPr>
                <a:defRPr/>
              </a:pPr>
              <a:t>23</a:t>
            </a:fld>
            <a:endParaRPr lang="en-US" sz="140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018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B6AAF4-A4F6-472B-8E37-762FCBD20685}" type="slidenum">
              <a:rPr lang="en-US" smtClean="0"/>
              <a:pPr/>
              <a:t>24</a:t>
            </a:fld>
            <a:endParaRPr lang="en-US" sz="1400" smtClean="0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3400"/>
            <a:ext cx="3429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Theory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51205" name="Rectangle 0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95400"/>
            <a:ext cx="8077200" cy="2743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>
                <a:latin typeface="Calisto MT" pitchFamily="18" charset="0"/>
              </a:rPr>
              <a:t>A </a:t>
            </a:r>
            <a:r>
              <a:rPr lang="en-US" sz="4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broad and comprehensive statement </a:t>
            </a:r>
            <a:r>
              <a:rPr lang="en-US" sz="4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supported by considerable evidence and ties together related hypotheses</a:t>
            </a:r>
            <a:endParaRPr lang="en-US" sz="40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67187"/>
            <a:ext cx="2914650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6248400"/>
            <a:ext cx="2914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Browallia New" pitchFamily="34" charset="-34"/>
                <a:cs typeface="Browallia New" pitchFamily="34" charset="-34"/>
              </a:rPr>
              <a:t>http://www.greenbookblog.org/wp-content/uploads/2013/11/theory.jpg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86" y="3530325"/>
            <a:ext cx="3638550" cy="27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13586" y="6095348"/>
            <a:ext cx="37732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Browallia New" pitchFamily="34" charset="-34"/>
                <a:cs typeface="Browallia New" pitchFamily="34" charset="-34"/>
              </a:rPr>
              <a:t>http://img1.wikia.nocookie.net/__cb20121004051416/bigbangtheory/images/f/fd/Original_The_Big_Bang_Theory_title.jpeg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47625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1752600" cy="8382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Law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sto MT" pitchFamily="18" charset="0"/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7772400" cy="2971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latin typeface="Calisto MT" pitchFamily="18" charset="0"/>
              </a:rPr>
              <a:t>A </a:t>
            </a:r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Statement of </a:t>
            </a:r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fact</a:t>
            </a:r>
            <a:r>
              <a:rPr lang="en-US" sz="3200" b="1" dirty="0" smtClean="0">
                <a:latin typeface="Calisto MT" pitchFamily="18" charset="0"/>
              </a:rPr>
              <a:t/>
            </a:r>
            <a:br>
              <a:rPr lang="en-US" sz="3200" b="1" dirty="0" smtClean="0">
                <a:latin typeface="Calisto MT" pitchFamily="18" charset="0"/>
              </a:rPr>
            </a:br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Accepted </a:t>
            </a:r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to be true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Universal</a:t>
            </a:r>
          </a:p>
          <a:p>
            <a:pPr>
              <a:defRPr/>
            </a:pPr>
            <a:r>
              <a:rPr lang="en-US" sz="3200" b="1" dirty="0" smtClean="0">
                <a:latin typeface="Calisto MT" pitchFamily="18" charset="0"/>
              </a:rPr>
              <a:t>May be expressed as a math equation</a:t>
            </a:r>
            <a:br>
              <a:rPr lang="en-US" sz="3200" b="1" dirty="0" smtClean="0">
                <a:latin typeface="Calisto MT" pitchFamily="18" charset="0"/>
              </a:rPr>
            </a:br>
            <a:r>
              <a:rPr lang="en-US" sz="3200" b="1" dirty="0" smtClean="0">
                <a:latin typeface="Calisto MT" pitchFamily="18" charset="0"/>
              </a:rPr>
              <a:t>e.g. E=mc</a:t>
            </a:r>
            <a:r>
              <a:rPr lang="en-US" sz="3200" b="1" baseline="30000" dirty="0" smtClean="0">
                <a:latin typeface="Calisto MT" pitchFamily="18" charset="0"/>
              </a:rPr>
              <a:t>2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F91856-B8DA-41F8-B623-97ABFFEB52AC}" type="slidenum">
              <a:rPr lang="en-US" smtClean="0"/>
              <a:pPr/>
              <a:t>25</a:t>
            </a:fld>
            <a:endParaRPr lang="en-US" sz="1400" smtClean="0"/>
          </a:p>
        </p:txBody>
      </p:sp>
      <p:sp>
        <p:nvSpPr>
          <p:cNvPr id="2" name="Rectangle 1"/>
          <p:cNvSpPr/>
          <p:nvPr/>
        </p:nvSpPr>
        <p:spPr>
          <a:xfrm>
            <a:off x="4178191" y="6235539"/>
            <a:ext cx="37528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Browallia New" pitchFamily="34" charset="-34"/>
                <a:cs typeface="Browallia New" pitchFamily="34" charset="-34"/>
              </a:rPr>
              <a:t>http://www.fromquarkstoquasars.com/wp-content/uploads/2013/08/law-of-gravity-enforced.jpg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639" y="1066800"/>
            <a:ext cx="1934402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97769" y="2364246"/>
            <a:ext cx="2590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Browallia New" pitchFamily="34" charset="-34"/>
                <a:cs typeface="Browallia New" pitchFamily="34" charset="-34"/>
              </a:rPr>
              <a:t>http://s.hswstatic.com/gif/scientific-law-quiz-orig-622x415-1.jpg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14400"/>
            <a:ext cx="444788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839470"/>
            <a:ext cx="4495800" cy="51498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FC0208"/>
                </a:solidFill>
                <a:latin typeface="Calisto MT" pitchFamily="18" charset="0"/>
              </a:rPr>
              <a:t>New</a:t>
            </a:r>
            <a:r>
              <a:rPr lang="en-US" sz="3600" b="1" dirty="0" smtClean="0">
                <a:latin typeface="Calisto MT" pitchFamily="18" charset="0"/>
              </a:rPr>
              <a:t> organisms </a:t>
            </a:r>
            <a:r>
              <a:rPr lang="en-US" sz="3600" b="1" dirty="0" smtClean="0">
                <a:solidFill>
                  <a:srgbClr val="FC0208"/>
                </a:solidFill>
                <a:latin typeface="Calisto MT" pitchFamily="18" charset="0"/>
              </a:rPr>
              <a:t>arose from older</a:t>
            </a:r>
            <a:r>
              <a:rPr lang="en-US" sz="3600" b="1" dirty="0" smtClean="0">
                <a:latin typeface="Calisto MT" pitchFamily="18" charset="0"/>
              </a:rPr>
              <a:t> kinds</a:t>
            </a:r>
          </a:p>
          <a:p>
            <a:pPr eaLnBrk="1" hangingPunct="1"/>
            <a:r>
              <a:rPr lang="en-US" sz="3600" b="1" dirty="0" smtClean="0">
                <a:latin typeface="Calisto MT" pitchFamily="18" charset="0"/>
              </a:rPr>
              <a:t>Today there are </a:t>
            </a:r>
            <a:r>
              <a:rPr lang="en-US" sz="3600" b="1" dirty="0" smtClean="0">
                <a:solidFill>
                  <a:srgbClr val="FC0208"/>
                </a:solidFill>
                <a:latin typeface="Calisto MT" pitchFamily="18" charset="0"/>
              </a:rPr>
              <a:t>millions</a:t>
            </a:r>
            <a:r>
              <a:rPr lang="en-US" sz="3600" b="1" dirty="0" smtClean="0">
                <a:latin typeface="Calisto MT" pitchFamily="18" charset="0"/>
              </a:rPr>
              <a:t> of species</a:t>
            </a:r>
          </a:p>
          <a:p>
            <a:pPr eaLnBrk="1" hangingPunct="1"/>
            <a:r>
              <a:rPr lang="en-US" sz="3600" b="1" dirty="0" smtClean="0">
                <a:latin typeface="Calisto MT" pitchFamily="18" charset="0"/>
              </a:rPr>
              <a:t>They inhabit </a:t>
            </a:r>
            <a:r>
              <a:rPr lang="en-US" sz="3600" b="1" dirty="0" smtClean="0">
                <a:solidFill>
                  <a:srgbClr val="FC0208"/>
                </a:solidFill>
                <a:latin typeface="Calisto MT" pitchFamily="18" charset="0"/>
              </a:rPr>
              <a:t>almost every region</a:t>
            </a:r>
            <a:r>
              <a:rPr lang="en-US" sz="3600" b="1" dirty="0" smtClean="0">
                <a:latin typeface="Calisto MT" pitchFamily="18" charset="0"/>
              </a:rPr>
              <a:t> of Earth today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1FE943-BEB5-45AD-AAA6-01CF9C3F59BC}" type="slidenum">
              <a:rPr lang="en-US" smtClean="0"/>
              <a:pPr/>
              <a:t>3</a:t>
            </a:fld>
            <a:endParaRPr lang="en-US" sz="1400" smtClean="0"/>
          </a:p>
        </p:txBody>
      </p:sp>
      <p:sp>
        <p:nvSpPr>
          <p:cNvPr id="2" name="Rectangle 1"/>
          <p:cNvSpPr/>
          <p:nvPr/>
        </p:nvSpPr>
        <p:spPr>
          <a:xfrm>
            <a:off x="3962400" y="62153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latin typeface="BrowalliaUPC" pitchFamily="34" charset="-34"/>
                <a:cs typeface="BrowalliaUPC" pitchFamily="34" charset="-34"/>
              </a:rPr>
              <a:t>http://www.earth-life.org/earth-life/Appreciation/Entries/2010/1/28_Deep_time_files/shapeimage_10.png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0772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Themes of Biology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5638800" cy="4343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500" b="1" dirty="0" smtClean="0">
                <a:solidFill>
                  <a:srgbClr val="FC0208"/>
                </a:solidFill>
                <a:latin typeface="Calisto MT" pitchFamily="18" charset="0"/>
              </a:rPr>
              <a:t>Cell</a:t>
            </a:r>
            <a:r>
              <a:rPr lang="en-US" sz="3500" b="1" dirty="0" smtClean="0">
                <a:latin typeface="Calisto MT" pitchFamily="18" charset="0"/>
              </a:rPr>
              <a:t> structure and function</a:t>
            </a:r>
          </a:p>
          <a:p>
            <a:pPr eaLnBrk="1" hangingPunct="1">
              <a:lnSpc>
                <a:spcPct val="90000"/>
              </a:lnSpc>
            </a:pPr>
            <a:r>
              <a:rPr lang="en-US" sz="3500" b="1" dirty="0" smtClean="0">
                <a:latin typeface="Calisto MT" pitchFamily="18" charset="0"/>
              </a:rPr>
              <a:t>Stability and </a:t>
            </a:r>
            <a:r>
              <a:rPr lang="en-US" sz="3500" b="1" dirty="0" smtClean="0">
                <a:solidFill>
                  <a:srgbClr val="FC0208"/>
                </a:solidFill>
                <a:latin typeface="Calisto MT" pitchFamily="18" charset="0"/>
              </a:rPr>
              <a:t>homeostasis</a:t>
            </a:r>
            <a:r>
              <a:rPr lang="en-US" sz="3500" b="1" dirty="0" smtClean="0">
                <a:latin typeface="Calisto MT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3500" b="1" dirty="0" smtClean="0">
                <a:latin typeface="Calisto MT" pitchFamily="18" charset="0"/>
              </a:rPr>
              <a:t>Reproduction and </a:t>
            </a:r>
            <a:r>
              <a:rPr lang="en-US" sz="3500" b="1" dirty="0" smtClean="0">
                <a:solidFill>
                  <a:srgbClr val="FC0208"/>
                </a:solidFill>
                <a:latin typeface="Calisto MT" pitchFamily="18" charset="0"/>
              </a:rPr>
              <a:t>inheritance</a:t>
            </a:r>
          </a:p>
          <a:p>
            <a:pPr eaLnBrk="1" hangingPunct="1">
              <a:lnSpc>
                <a:spcPct val="90000"/>
              </a:lnSpc>
            </a:pPr>
            <a:r>
              <a:rPr lang="en-US" sz="3500" b="1" dirty="0" smtClean="0">
                <a:solidFill>
                  <a:srgbClr val="FC0208"/>
                </a:solidFill>
                <a:latin typeface="Calisto MT" pitchFamily="18" charset="0"/>
              </a:rPr>
              <a:t>Evolution</a:t>
            </a:r>
          </a:p>
          <a:p>
            <a:pPr eaLnBrk="1" hangingPunct="1">
              <a:lnSpc>
                <a:spcPct val="90000"/>
              </a:lnSpc>
            </a:pPr>
            <a:r>
              <a:rPr lang="en-US" sz="3500" b="1" dirty="0" smtClean="0">
                <a:solidFill>
                  <a:srgbClr val="FC0208"/>
                </a:solidFill>
                <a:latin typeface="Calisto MT" pitchFamily="18" charset="0"/>
              </a:rPr>
              <a:t>Interdependence</a:t>
            </a:r>
            <a:r>
              <a:rPr lang="en-US" sz="3500" b="1" dirty="0" smtClean="0">
                <a:latin typeface="Calisto MT" pitchFamily="18" charset="0"/>
              </a:rPr>
              <a:t> of organisms</a:t>
            </a:r>
          </a:p>
          <a:p>
            <a:pPr eaLnBrk="1" hangingPunct="1">
              <a:lnSpc>
                <a:spcPct val="90000"/>
              </a:lnSpc>
            </a:pPr>
            <a:r>
              <a:rPr lang="en-US" sz="3500" b="1" dirty="0" smtClean="0">
                <a:latin typeface="Calisto MT" pitchFamily="18" charset="0"/>
              </a:rPr>
              <a:t>Matter, energy, and </a:t>
            </a:r>
            <a:r>
              <a:rPr lang="en-US" sz="3500" b="1" dirty="0" smtClean="0">
                <a:solidFill>
                  <a:srgbClr val="FC0208"/>
                </a:solidFill>
                <a:latin typeface="Calisto MT" pitchFamily="18" charset="0"/>
              </a:rPr>
              <a:t>organization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 smtClean="0">
              <a:solidFill>
                <a:srgbClr val="FC0208"/>
              </a:solidFill>
            </a:endParaRP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A995B4-F077-40F4-AEAE-6012D2EEEC19}" type="slidenum">
              <a:rPr lang="en-US" smtClean="0"/>
              <a:pPr/>
              <a:t>4</a:t>
            </a:fld>
            <a:endParaRPr lang="en-US" sz="140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3855720" cy="288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84420" y="5987831"/>
            <a:ext cx="3535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BrowalliaUPC" pitchFamily="34" charset="-34"/>
                <a:cs typeface="BrowalliaUPC" pitchFamily="34" charset="-34"/>
              </a:rPr>
              <a:t>http://ih.constantcontact.com/fs152/1101452006226/img/176.jpg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116233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Cell 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Structure</a:t>
            </a:r>
            <a:b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and 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Function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399"/>
            <a:ext cx="5715000" cy="47720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rgbClr val="FC0208"/>
                </a:solidFill>
                <a:latin typeface="Calisto MT" pitchFamily="18" charset="0"/>
              </a:rPr>
              <a:t>Cells </a:t>
            </a:r>
            <a:r>
              <a:rPr lang="en-US" sz="3600" b="1" dirty="0" smtClean="0">
                <a:solidFill>
                  <a:schemeClr val="tx1"/>
                </a:solidFill>
                <a:latin typeface="Calisto MT" pitchFamily="18" charset="0"/>
              </a:rPr>
              <a:t>are the </a:t>
            </a:r>
            <a:r>
              <a:rPr lang="en-US" sz="3600" b="1" dirty="0" smtClean="0">
                <a:latin typeface="Calisto MT" pitchFamily="18" charset="0"/>
              </a:rPr>
              <a:t>basic unit of life</a:t>
            </a:r>
          </a:p>
          <a:p>
            <a:pPr eaLnBrk="1" hangingPunct="1"/>
            <a:r>
              <a:rPr lang="en-US" sz="3600" b="1" dirty="0" smtClean="0">
                <a:latin typeface="Calisto MT" pitchFamily="18" charset="0"/>
              </a:rPr>
              <a:t>All organisms are </a:t>
            </a:r>
            <a:r>
              <a:rPr lang="en-US" sz="3600" b="1" dirty="0" smtClean="0">
                <a:solidFill>
                  <a:srgbClr val="FC0208"/>
                </a:solidFill>
                <a:latin typeface="Calisto MT" pitchFamily="18" charset="0"/>
              </a:rPr>
              <a:t>made of and develop from cells</a:t>
            </a:r>
          </a:p>
          <a:p>
            <a:pPr eaLnBrk="1" hangingPunct="1"/>
            <a:r>
              <a:rPr lang="en-US" sz="3600" b="1" dirty="0" smtClean="0">
                <a:latin typeface="Calisto MT" pitchFamily="18" charset="0"/>
              </a:rPr>
              <a:t>Some </a:t>
            </a:r>
            <a:r>
              <a:rPr lang="en-US" sz="3600" b="1" dirty="0" smtClean="0">
                <a:latin typeface="Calisto MT" pitchFamily="18" charset="0"/>
              </a:rPr>
              <a:t>are single </a:t>
            </a:r>
            <a:r>
              <a:rPr lang="en-US" sz="3600" b="1" dirty="0" smtClean="0">
                <a:latin typeface="Calisto MT" pitchFamily="18" charset="0"/>
              </a:rPr>
              <a:t>cell </a:t>
            </a:r>
            <a:r>
              <a:rPr lang="en-US" sz="3600" b="1" dirty="0" smtClean="0">
                <a:solidFill>
                  <a:srgbClr val="FC0208"/>
                </a:solidFill>
                <a:latin typeface="Calisto MT" pitchFamily="18" charset="0"/>
              </a:rPr>
              <a:t>(unicellular) </a:t>
            </a:r>
            <a:r>
              <a:rPr lang="en-US" sz="3600" b="1" dirty="0" smtClean="0">
                <a:latin typeface="Calisto MT" pitchFamily="18" charset="0"/>
              </a:rPr>
              <a:t>which is usually</a:t>
            </a:r>
            <a:r>
              <a:rPr lang="en-US" sz="4800" b="1" dirty="0" smtClean="0">
                <a:latin typeface="Calisto MT" pitchFamily="18" charset="0"/>
              </a:rPr>
              <a:t> </a:t>
            </a:r>
            <a:r>
              <a:rPr lang="en-US" sz="3600" b="1" dirty="0" smtClean="0">
                <a:solidFill>
                  <a:srgbClr val="FC0208"/>
                </a:solidFill>
                <a:latin typeface="Calisto MT" pitchFamily="18" charset="0"/>
              </a:rPr>
              <a:t>identical to parent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F6E042-40E8-46D4-B94E-BAB24AC31C1A}" type="slidenum">
              <a:rPr lang="en-US" smtClean="0"/>
              <a:pPr/>
              <a:t>5</a:t>
            </a:fld>
            <a:endParaRPr lang="en-US" sz="140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33337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06269" y="3581400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BrowalliaUPC" pitchFamily="34" charset="-34"/>
                <a:cs typeface="BrowalliaUPC" pitchFamily="34" charset="-34"/>
              </a:rPr>
              <a:t>http://www.utexas.edu/features/graphics/2008/tree/tree1.jpg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7696200" cy="2743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Calisto MT" pitchFamily="18" charset="0"/>
              </a:rPr>
              <a:t>Most organisms are composed of many cells </a:t>
            </a:r>
            <a:r>
              <a:rPr lang="en-US" sz="2800" b="1" dirty="0" smtClean="0">
                <a:solidFill>
                  <a:srgbClr val="FC0208"/>
                </a:solidFill>
                <a:latin typeface="Calisto MT" pitchFamily="18" charset="0"/>
              </a:rPr>
              <a:t>(</a:t>
            </a:r>
            <a:r>
              <a:rPr lang="en-US" sz="2800" b="1" dirty="0" smtClean="0">
                <a:solidFill>
                  <a:srgbClr val="FC0208"/>
                </a:solidFill>
                <a:latin typeface="Calisto MT" pitchFamily="18" charset="0"/>
              </a:rPr>
              <a:t>multicellular)</a:t>
            </a:r>
          </a:p>
          <a:p>
            <a:pPr eaLnBrk="1" hangingPunct="1"/>
            <a:r>
              <a:rPr lang="en-US" sz="2800" b="1" dirty="0" smtClean="0">
                <a:latin typeface="Calisto MT" pitchFamily="18" charset="0"/>
              </a:rPr>
              <a:t>Cells </a:t>
            </a:r>
            <a:r>
              <a:rPr lang="en-US" sz="2800" b="1" dirty="0" smtClean="0">
                <a:latin typeface="Calisto MT" pitchFamily="18" charset="0"/>
              </a:rPr>
              <a:t>are </a:t>
            </a:r>
            <a:r>
              <a:rPr lang="en-US" sz="2800" b="1" dirty="0" smtClean="0">
                <a:solidFill>
                  <a:srgbClr val="FC0208"/>
                </a:solidFill>
                <a:latin typeface="Calisto MT" pitchFamily="18" charset="0"/>
              </a:rPr>
              <a:t>different</a:t>
            </a:r>
            <a:r>
              <a:rPr lang="en-US" sz="2800" b="1" dirty="0" smtClean="0">
                <a:latin typeface="Calisto MT" pitchFamily="18" charset="0"/>
              </a:rPr>
              <a:t> (undergo differentiation)</a:t>
            </a:r>
            <a:endParaRPr lang="en-US" sz="3600" b="1" dirty="0" smtClean="0">
              <a:latin typeface="Calisto MT" pitchFamily="18" charset="0"/>
            </a:endParaRPr>
          </a:p>
          <a:p>
            <a:pPr eaLnBrk="1" hangingPunct="1"/>
            <a:r>
              <a:rPr lang="en-US" sz="2800" b="1" dirty="0" smtClean="0">
                <a:latin typeface="Calisto MT" pitchFamily="18" charset="0"/>
              </a:rPr>
              <a:t>Cells are </a:t>
            </a:r>
            <a:r>
              <a:rPr lang="en-US" sz="2800" b="1" dirty="0" smtClean="0">
                <a:solidFill>
                  <a:srgbClr val="FC0208"/>
                </a:solidFill>
                <a:latin typeface="Calisto MT" pitchFamily="18" charset="0"/>
              </a:rPr>
              <a:t>small</a:t>
            </a:r>
            <a:r>
              <a:rPr lang="en-US" sz="2800" b="1" dirty="0" smtClean="0">
                <a:latin typeface="Calisto MT" pitchFamily="18" charset="0"/>
              </a:rPr>
              <a:t> </a:t>
            </a:r>
          </a:p>
          <a:p>
            <a:pPr eaLnBrk="1" hangingPunct="1"/>
            <a:r>
              <a:rPr lang="en-US" sz="2800" b="1" dirty="0" smtClean="0">
                <a:latin typeface="Calisto MT" pitchFamily="18" charset="0"/>
              </a:rPr>
              <a:t>Cells are </a:t>
            </a:r>
            <a:r>
              <a:rPr lang="en-US" sz="2800" b="1" dirty="0" smtClean="0">
                <a:solidFill>
                  <a:srgbClr val="FC0208"/>
                </a:solidFill>
                <a:latin typeface="Calisto MT" pitchFamily="18" charset="0"/>
              </a:rPr>
              <a:t>highly organized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D526C7-AC36-43D6-96CA-53A57A588799}" type="slidenum">
              <a:rPr lang="en-US" smtClean="0"/>
              <a:pPr/>
              <a:t>6</a:t>
            </a:fld>
            <a:endParaRPr lang="en-US" sz="140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657600"/>
            <a:ext cx="671512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6163302"/>
            <a:ext cx="64008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http://edtech2.boisestate.edu/pattymcginnis/506/Images/Levels_of_cell_organization3.gif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838200"/>
            <a:ext cx="5562600" cy="3429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alisto MT" pitchFamily="18" charset="0"/>
              </a:rPr>
              <a:t>Cells contain specialized structures </a:t>
            </a:r>
            <a:r>
              <a:rPr lang="en-US" b="1" dirty="0" smtClean="0">
                <a:solidFill>
                  <a:srgbClr val="FC0208"/>
                </a:solidFill>
                <a:latin typeface="Calisto MT" pitchFamily="18" charset="0"/>
              </a:rPr>
              <a:t>(organelles)</a:t>
            </a:r>
            <a:r>
              <a:rPr lang="en-US" b="1" dirty="0" smtClean="0">
                <a:latin typeface="Calisto MT" pitchFamily="18" charset="0"/>
              </a:rPr>
              <a:t> that carry out the cell’s life processes</a:t>
            </a:r>
          </a:p>
          <a:p>
            <a:pPr eaLnBrk="1" hangingPunct="1"/>
            <a:r>
              <a:rPr lang="en-US" b="1" dirty="0" smtClean="0">
                <a:latin typeface="Calisto MT" pitchFamily="18" charset="0"/>
              </a:rPr>
              <a:t>Many </a:t>
            </a:r>
            <a:r>
              <a:rPr lang="en-US" b="1" dirty="0" smtClean="0">
                <a:solidFill>
                  <a:srgbClr val="FC0208"/>
                </a:solidFill>
                <a:latin typeface="Calisto MT" pitchFamily="18" charset="0"/>
              </a:rPr>
              <a:t>different kinds of cells</a:t>
            </a:r>
            <a:r>
              <a:rPr lang="en-US" b="1" dirty="0" smtClean="0">
                <a:latin typeface="Calisto MT" pitchFamily="18" charset="0"/>
              </a:rPr>
              <a:t> exist</a:t>
            </a:r>
          </a:p>
          <a:p>
            <a:pPr eaLnBrk="1" hangingPunct="1"/>
            <a:r>
              <a:rPr lang="en-US" b="1" dirty="0" smtClean="0">
                <a:latin typeface="Calisto MT" pitchFamily="18" charset="0"/>
              </a:rPr>
              <a:t>All cells surrounded by a </a:t>
            </a:r>
            <a:r>
              <a:rPr lang="en-US" b="1" dirty="0" smtClean="0">
                <a:solidFill>
                  <a:srgbClr val="FC0208"/>
                </a:solidFill>
                <a:latin typeface="Calisto MT" pitchFamily="18" charset="0"/>
              </a:rPr>
              <a:t>plasma membrane</a:t>
            </a:r>
          </a:p>
          <a:p>
            <a:pPr eaLnBrk="1" hangingPunct="1"/>
            <a:r>
              <a:rPr lang="en-US" b="1" dirty="0" smtClean="0">
                <a:latin typeface="Calisto MT" pitchFamily="18" charset="0"/>
              </a:rPr>
              <a:t>Contain a set of instructions  called </a:t>
            </a:r>
            <a:r>
              <a:rPr lang="en-US" b="1" dirty="0" smtClean="0">
                <a:solidFill>
                  <a:srgbClr val="0000FF"/>
                </a:solidFill>
                <a:latin typeface="Calisto MT" pitchFamily="18" charset="0"/>
              </a:rPr>
              <a:t>DNA</a:t>
            </a:r>
            <a:r>
              <a:rPr lang="en-US" b="1" dirty="0" smtClean="0">
                <a:latin typeface="Calisto MT" pitchFamily="18" charset="0"/>
              </a:rPr>
              <a:t> </a:t>
            </a:r>
            <a:r>
              <a:rPr lang="en-US" b="1" dirty="0" smtClean="0">
                <a:solidFill>
                  <a:srgbClr val="FC0208"/>
                </a:solidFill>
                <a:latin typeface="Calisto MT" pitchFamily="18" charset="0"/>
              </a:rPr>
              <a:t>(genetic information)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F7F4E3-C594-467B-BB08-7FB0ACBBBF4F}" type="slidenum">
              <a:rPr lang="en-US" smtClean="0"/>
              <a:pPr/>
              <a:t>7</a:t>
            </a:fld>
            <a:endParaRPr lang="en-US" sz="140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045424"/>
            <a:ext cx="3831865" cy="227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7949" y="6209296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BrowalliaUPC" pitchFamily="34" charset="-34"/>
                <a:cs typeface="BrowalliaUPC" pitchFamily="34" charset="-34"/>
              </a:rPr>
              <a:t>http://0901.static.prezi.com/preview/pradg3szpxdvj6m3cmzj776uy4adw6rhlm5vs2oll757hbaoaxlq_0_0.png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71600"/>
            <a:ext cx="1877962" cy="381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53200" y="5410200"/>
            <a:ext cx="20574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BrowalliaUPC" pitchFamily="34" charset="-34"/>
                <a:cs typeface="BrowalliaUPC" pitchFamily="34" charset="-34"/>
              </a:rPr>
              <a:t>http://t2.gstatic.com/images?q=tbn:ANd9GcRxxjEQGw3R9zcSU9bJlYmuwPv6qdEY04EKbA0E3jHgNEFO2G6M5lF036Y:upload.wikimedia.org/wikipedia/commons/2/2b/DNA_structure_and_bases.svg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64008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Stability and Homeostasis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8001000" cy="43116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Calisto MT" pitchFamily="18" charset="0"/>
              </a:rPr>
              <a:t>Organisms must maintain very stable internal conditions - </a:t>
            </a:r>
            <a:r>
              <a:rPr lang="en-US" sz="2800" b="1" i="1" u="sng" dirty="0" smtClean="0">
                <a:solidFill>
                  <a:schemeClr val="accent1">
                    <a:lumMod val="50000"/>
                  </a:schemeClr>
                </a:solidFill>
                <a:latin typeface="Calisto MT" pitchFamily="18" charset="0"/>
              </a:rPr>
              <a:t>HOMEOSTASIS</a:t>
            </a:r>
          </a:p>
          <a:p>
            <a:pPr eaLnBrk="1" hangingPunct="1"/>
            <a:r>
              <a:rPr lang="en-US" sz="2800" b="1" dirty="0" smtClean="0">
                <a:solidFill>
                  <a:srgbClr val="FC0208"/>
                </a:solidFill>
                <a:latin typeface="Calisto MT" pitchFamily="18" charset="0"/>
              </a:rPr>
              <a:t>Temperature, water content, chemical content</a:t>
            </a:r>
            <a:r>
              <a:rPr lang="en-US" sz="2800" b="1" dirty="0" smtClean="0">
                <a:latin typeface="Calisto MT" pitchFamily="18" charset="0"/>
              </a:rPr>
              <a:t>, etc. must be maintained</a:t>
            </a:r>
            <a:endParaRPr lang="en-US" sz="2800" b="1" dirty="0" smtClean="0">
              <a:latin typeface="Calisto MT" pitchFamily="18" charset="0"/>
            </a:endParaRP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D6DD46-DB34-493A-A6A8-9A530E898002}" type="slidenum">
              <a:rPr lang="en-US" smtClean="0"/>
              <a:pPr/>
              <a:t>8</a:t>
            </a:fld>
            <a:endParaRPr lang="en-US" sz="140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31" y="3810000"/>
            <a:ext cx="2514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17220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latin typeface="Browallia New" pitchFamily="34" charset="-34"/>
                <a:cs typeface="Browallia New" pitchFamily="34" charset="-34"/>
              </a:rPr>
              <a:t>http://iws.collin.edu/mweis/Images/Fireworks%20Drawings/2401%20related%20drawings/drawings%20in%20fireworks/body,%20cell,%20tissue/body_chem/drawing_homeostasis.png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54" y="3429000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20602" y="6324600"/>
            <a:ext cx="304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Browallia New" pitchFamily="34" charset="-34"/>
                <a:cs typeface="Browallia New" pitchFamily="34" charset="-34"/>
              </a:rPr>
              <a:t>http://cdn.memegenerator.net/instances/500x/44493262.jpg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Reproduction and Inheritance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563380" y="1425575"/>
            <a:ext cx="8077200" cy="44640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Calisto MT" pitchFamily="18" charset="0"/>
              </a:rPr>
              <a:t>All organisms produce new organisms like themselves </a:t>
            </a:r>
            <a:r>
              <a:rPr lang="en-US" sz="2800" b="1" dirty="0" smtClean="0">
                <a:solidFill>
                  <a:srgbClr val="FC0208"/>
                </a:solidFill>
                <a:latin typeface="Calisto MT" pitchFamily="18" charset="0"/>
              </a:rPr>
              <a:t>REPRODUCE</a:t>
            </a:r>
          </a:p>
          <a:p>
            <a:pPr eaLnBrk="1" hangingPunct="1"/>
            <a:r>
              <a:rPr lang="en-US" sz="2800" b="1" dirty="0" smtClean="0">
                <a:latin typeface="Calisto MT" pitchFamily="18" charset="0"/>
              </a:rPr>
              <a:t>Organisms transmit hereditary information to their offspring </a:t>
            </a:r>
            <a:r>
              <a:rPr lang="en-US" sz="2800" b="1" dirty="0" smtClean="0">
                <a:solidFill>
                  <a:srgbClr val="FC0208"/>
                </a:solidFill>
                <a:latin typeface="Calisto MT" pitchFamily="18" charset="0"/>
              </a:rPr>
              <a:t>INHERITANCE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446F-1FD9-40E4-B58F-42333A986685}" type="slidenum">
              <a:rPr lang="en-US" smtClean="0"/>
              <a:pPr/>
              <a:t>9</a:t>
            </a:fld>
            <a:endParaRPr lang="en-US" sz="140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09950"/>
            <a:ext cx="47625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0460" y="62484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latin typeface="Browallia New" pitchFamily="34" charset="-34"/>
                <a:cs typeface="Browallia New" pitchFamily="34" charset="-34"/>
              </a:rPr>
              <a:t>http://www.protectplanetocean.org/images/successstories/coral_trout_reproduction.jpg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05200"/>
            <a:ext cx="231598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54580" y="6274471"/>
            <a:ext cx="2286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Browallia New" pitchFamily="34" charset="-34"/>
                <a:cs typeface="Browallia New" pitchFamily="34" charset="-34"/>
              </a:rPr>
              <a:t>http://www.haemochromatosis.org.uk/images/genetic.gif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641</TotalTime>
  <Words>761</Words>
  <Application>Microsoft Office PowerPoint</Application>
  <PresentationFormat>On-screen Show (4:3)</PresentationFormat>
  <Paragraphs>170</Paragraphs>
  <Slides>25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Austin</vt:lpstr>
      <vt:lpstr>Introduction to Biology</vt:lpstr>
      <vt:lpstr>Biology – The Study of Life</vt:lpstr>
      <vt:lpstr>PowerPoint Presentation</vt:lpstr>
      <vt:lpstr>Themes of Biology</vt:lpstr>
      <vt:lpstr>Cell Structure and Function</vt:lpstr>
      <vt:lpstr>PowerPoint Presentation</vt:lpstr>
      <vt:lpstr>PowerPoint Presentation</vt:lpstr>
      <vt:lpstr>Stability and Homeostasis</vt:lpstr>
      <vt:lpstr>Reproduction and Inheritance</vt:lpstr>
      <vt:lpstr>DNA</vt:lpstr>
      <vt:lpstr>Sexual Reproduction</vt:lpstr>
      <vt:lpstr>Asexual Reproduction</vt:lpstr>
      <vt:lpstr>Evolution</vt:lpstr>
      <vt:lpstr>Metabolism</vt:lpstr>
      <vt:lpstr>Energy</vt:lpstr>
      <vt:lpstr>Autotrophs</vt:lpstr>
      <vt:lpstr>Heterotrophs</vt:lpstr>
      <vt:lpstr>Growth</vt:lpstr>
      <vt:lpstr>Development</vt:lpstr>
      <vt:lpstr>Reproduction</vt:lpstr>
      <vt:lpstr>Response to stimuli</vt:lpstr>
      <vt:lpstr>PowerPoint Presentation</vt:lpstr>
      <vt:lpstr>PowerPoint Presentation</vt:lpstr>
      <vt:lpstr>Theory</vt:lpstr>
      <vt:lpstr>Law</vt:lpstr>
    </vt:vector>
  </TitlesOfParts>
  <Company>Stuttgart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 The Science of Life</dc:title>
  <dc:creator>Cheryl Massengale</dc:creator>
  <cp:lastModifiedBy>Xuser</cp:lastModifiedBy>
  <cp:revision>56</cp:revision>
  <cp:lastPrinted>2005-08-23T20:20:09Z</cp:lastPrinted>
  <dcterms:created xsi:type="dcterms:W3CDTF">2002-06-11T16:53:09Z</dcterms:created>
  <dcterms:modified xsi:type="dcterms:W3CDTF">2014-07-01T15:41:41Z</dcterms:modified>
</cp:coreProperties>
</file>