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6"/>
  </p:notesMasterIdLst>
  <p:handoutMasterIdLst>
    <p:handoutMasterId r:id="rId37"/>
  </p:handoutMasterIdLst>
  <p:sldIdLst>
    <p:sldId id="318" r:id="rId2"/>
    <p:sldId id="319" r:id="rId3"/>
    <p:sldId id="320" r:id="rId4"/>
    <p:sldId id="310" r:id="rId5"/>
    <p:sldId id="275" r:id="rId6"/>
    <p:sldId id="316" r:id="rId7"/>
    <p:sldId id="317" r:id="rId8"/>
    <p:sldId id="280" r:id="rId9"/>
    <p:sldId id="278" r:id="rId10"/>
    <p:sldId id="279" r:id="rId11"/>
    <p:sldId id="281" r:id="rId12"/>
    <p:sldId id="283" r:id="rId13"/>
    <p:sldId id="284" r:id="rId14"/>
    <p:sldId id="285" r:id="rId15"/>
    <p:sldId id="286" r:id="rId16"/>
    <p:sldId id="287" r:id="rId17"/>
    <p:sldId id="311" r:id="rId18"/>
    <p:sldId id="314" r:id="rId19"/>
    <p:sldId id="315" r:id="rId20"/>
    <p:sldId id="288" r:id="rId21"/>
    <p:sldId id="289" r:id="rId22"/>
    <p:sldId id="290" r:id="rId23"/>
    <p:sldId id="291" r:id="rId24"/>
    <p:sldId id="292" r:id="rId25"/>
    <p:sldId id="293" r:id="rId26"/>
    <p:sldId id="304" r:id="rId27"/>
    <p:sldId id="294" r:id="rId28"/>
    <p:sldId id="295" r:id="rId29"/>
    <p:sldId id="313" r:id="rId30"/>
    <p:sldId id="296" r:id="rId31"/>
    <p:sldId id="297" r:id="rId32"/>
    <p:sldId id="301" r:id="rId33"/>
    <p:sldId id="298" r:id="rId34"/>
    <p:sldId id="299" r:id="rId35"/>
  </p:sldIdLst>
  <p:sldSz cx="9144000" cy="6858000" type="screen4x3"/>
  <p:notesSz cx="6858000" cy="90678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78956" autoAdjust="0"/>
  </p:normalViewPr>
  <p:slideViewPr>
    <p:cSldViewPr>
      <p:cViewPr varScale="1">
        <p:scale>
          <a:sx n="35" d="100"/>
          <a:sy n="35" d="100"/>
        </p:scale>
        <p:origin x="-8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92163"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92164" name="Rectangle 4"/>
          <p:cNvSpPr>
            <a:spLocks noGrp="1" noChangeArrowheads="1"/>
          </p:cNvSpPr>
          <p:nvPr>
            <p:ph type="ftr" sz="quarter" idx="2"/>
          </p:nvPr>
        </p:nvSpPr>
        <p:spPr bwMode="auto">
          <a:xfrm>
            <a:off x="0"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92165" name="Rectangle 5"/>
          <p:cNvSpPr>
            <a:spLocks noGrp="1" noChangeArrowheads="1"/>
          </p:cNvSpPr>
          <p:nvPr>
            <p:ph type="sldNum" sz="quarter" idx="3"/>
          </p:nvPr>
        </p:nvSpPr>
        <p:spPr bwMode="auto">
          <a:xfrm>
            <a:off x="3884613"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D8DBE28-42DA-47EC-BF63-4B630E2A011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02403"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02404" name="Rectangle 4"/>
          <p:cNvSpPr>
            <a:spLocks noRot="1" noChangeArrowheads="1" noTextEdit="1"/>
          </p:cNvSpPr>
          <p:nvPr>
            <p:ph type="sldImg" idx="2"/>
          </p:nvPr>
        </p:nvSpPr>
        <p:spPr bwMode="auto">
          <a:xfrm>
            <a:off x="1162050" y="679450"/>
            <a:ext cx="4533900" cy="3400425"/>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685800" y="4306888"/>
            <a:ext cx="5486400" cy="4081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6" name="Rectangle 6"/>
          <p:cNvSpPr>
            <a:spLocks noGrp="1" noChangeArrowheads="1"/>
          </p:cNvSpPr>
          <p:nvPr>
            <p:ph type="ftr" sz="quarter" idx="4"/>
          </p:nvPr>
        </p:nvSpPr>
        <p:spPr bwMode="auto">
          <a:xfrm>
            <a:off x="0"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02407" name="Rectangle 7"/>
          <p:cNvSpPr>
            <a:spLocks noGrp="1" noChangeArrowheads="1"/>
          </p:cNvSpPr>
          <p:nvPr>
            <p:ph type="sldNum" sz="quarter" idx="5"/>
          </p:nvPr>
        </p:nvSpPr>
        <p:spPr bwMode="auto">
          <a:xfrm>
            <a:off x="3884613"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E0CF5678-B7D3-4CDE-898D-6182437494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EE2C4-4533-4A1A-AB8D-2CDF9DCEB491}" type="slidenum">
              <a:rPr lang="en-US"/>
              <a:pPr/>
              <a:t>2</a:t>
            </a:fld>
            <a:endParaRPr 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Homologous Chromosome: The two chromosomes of a matching pair. The members of most homologous pairs of chromosomes look alike.  They are the same length, their centromeres are in the same position, they show the same pattern of light and dark bands when stained, and they carry genes for the same inherited characteristics, line up on the chromosome in the same order.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8C749-C8FC-4CE3-8F22-7C9E5B5C7264}" type="slidenum">
              <a:rPr lang="en-US"/>
              <a:pPr/>
              <a:t>11</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1245B-4B2C-44D2-B932-45CB8067B125}" type="slidenum">
              <a:rPr lang="en-US"/>
              <a:pPr/>
              <a:t>12</a:t>
            </a:fld>
            <a:endParaRPr 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F30B7-4920-4FC0-9776-18AF8EB37CA2}" type="slidenum">
              <a:rPr lang="en-US"/>
              <a:pPr/>
              <a:t>13</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6A36A-A51C-47E4-8D65-494AB2ABF9F3}" type="slidenum">
              <a:rPr lang="en-US"/>
              <a:pPr/>
              <a:t>14</a:t>
            </a:fld>
            <a:endParaRPr 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9101E-1A9C-4B13-AB13-B626A617211C}" type="slidenum">
              <a:rPr lang="en-US"/>
              <a:pPr/>
              <a:t>15</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F62A1-55A9-4297-BF5B-FDAB85627B7B}" type="slidenum">
              <a:rPr lang="en-US"/>
              <a:pPr/>
              <a:t>16</a:t>
            </a:fld>
            <a:endParaRPr 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D4B06-EC16-4273-AEB4-A1B68B8C363B}" type="slidenum">
              <a:rPr lang="en-US"/>
              <a:pPr/>
              <a:t>17</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121B9-8CB5-4C70-9774-ACA1B955A4CC}" type="slidenum">
              <a:rPr lang="en-US"/>
              <a:pPr/>
              <a:t>18</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E6EAF-9668-44BA-926E-B6D78E0AC52C}" type="slidenum">
              <a:rPr lang="en-US"/>
              <a:pPr/>
              <a:t>19</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49792-8CE1-45D7-B583-D10669B752CC}" type="slidenum">
              <a:rPr lang="en-US"/>
              <a:pPr/>
              <a:t>20</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53083-E685-4D25-969A-2C05A2677B87}" type="slidenum">
              <a:rPr lang="en-US"/>
              <a:pPr/>
              <a:t>3</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Haploid: pertaining to a single set of unpaired chromosomes or an organism or cell that comprises of a single set of chromosomes (Biology) </a:t>
            </a:r>
            <a:br>
              <a:rPr lang="en-US"/>
            </a:br>
            <a:r>
              <a:rPr lang="en-US"/>
              <a:t>Diploid: Contain two homologus sets of chromosomes</a:t>
            </a:r>
          </a:p>
          <a:p>
            <a:r>
              <a:rPr lang="en-US"/>
              <a:t>Gonads: An organ in animals that produces gametes, especially a testis or ovary. </a:t>
            </a:r>
          </a:p>
          <a:p>
            <a:r>
              <a:rPr lang="en-US"/>
              <a:t>Gametes: reproductive cells or sex cells</a:t>
            </a:r>
          </a:p>
          <a:p>
            <a:r>
              <a:rPr lang="en-US"/>
              <a:t>Zygote the fertilized egg (when you add two gametes together)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7FEEF-49C3-49DE-B0D6-33317FF0CE67}" type="slidenum">
              <a:rPr lang="en-US"/>
              <a:pPr/>
              <a:t>21</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3611E-80F3-4E68-AE26-C7FFBF87D34F}" type="slidenum">
              <a:rPr lang="en-US"/>
              <a:pPr/>
              <a:t>22</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9B29E-5E1D-4FA8-98D8-F50B0F161E0C}" type="slidenum">
              <a:rPr lang="en-US"/>
              <a:pPr/>
              <a:t>23</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93614-DA8D-4885-AE65-88A27B16C56F}" type="slidenum">
              <a:rPr lang="en-US"/>
              <a:pPr/>
              <a:t>24</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EDF56-3A36-4EE1-96EA-37DCA023BAFE}" type="slidenum">
              <a:rPr lang="en-US"/>
              <a:pPr/>
              <a:t>25</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1E4C9-AE3D-4519-890D-8D1A96A30DC0}" type="slidenum">
              <a:rPr lang="en-US"/>
              <a:pPr/>
              <a:t>26</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43F9C-13D7-41FC-8A2C-5C10323F806F}" type="slidenum">
              <a:rPr lang="en-US"/>
              <a:pPr/>
              <a:t>27</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0B823-E443-48FF-902C-08C8DAD824ED}" type="slidenum">
              <a:rPr lang="en-US"/>
              <a:pPr/>
              <a:t>28</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28673-A194-4EBA-9A84-F27F4D91B21E}" type="slidenum">
              <a:rPr lang="en-US"/>
              <a:pPr/>
              <a:t>29</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80774-E6DD-4936-9A50-A31A333186EA}" type="slidenum">
              <a:rPr lang="en-US"/>
              <a:pPr/>
              <a:t>30</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B775E-A2B8-4087-A4AD-5BB138EF76EE}" type="slidenum">
              <a:rPr lang="en-US"/>
              <a:pPr/>
              <a:t>4</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F70EF-3FA7-4A2F-BE80-6AF7D8434A2A}" type="slidenum">
              <a:rPr lang="en-US"/>
              <a:pPr/>
              <a:t>31</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CA913-C03B-40A3-B9A3-27D5AE886E66}" type="slidenum">
              <a:rPr lang="en-US"/>
              <a:pPr/>
              <a:t>5</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4462B-8278-4F7C-B8CD-DA4CCC509604}" type="slidenum">
              <a:rPr lang="en-US"/>
              <a:pPr/>
              <a:t>6</a:t>
            </a:fld>
            <a:endParaRPr 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511F1-0D77-4A9B-83B6-50EC3780B6C1}" type="slidenum">
              <a:rPr lang="en-US"/>
              <a:pPr/>
              <a:t>7</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B3C63-F607-42AB-96BE-335A9CF9C38C}" type="slidenum">
              <a:rPr lang="en-US"/>
              <a:pPr/>
              <a:t>8</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2465B-CCD0-4B57-8406-43D3C09B7211}" type="slidenum">
              <a:rPr lang="en-US"/>
              <a:pPr/>
              <a:t>9</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59CDE-89DA-4538-92A7-3E03578F3C64}" type="slidenum">
              <a:rPr lang="en-US"/>
              <a:pPr/>
              <a:t>10</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4386" name="Group 2"/>
          <p:cNvGrpSpPr>
            <a:grpSpLocks/>
          </p:cNvGrpSpPr>
          <p:nvPr/>
        </p:nvGrpSpPr>
        <p:grpSpPr bwMode="auto">
          <a:xfrm>
            <a:off x="2084388" y="296863"/>
            <a:ext cx="6823075" cy="5353050"/>
            <a:chOff x="1313" y="187"/>
            <a:chExt cx="4298" cy="3372"/>
          </a:xfrm>
        </p:grpSpPr>
        <p:grpSp>
          <p:nvGrpSpPr>
            <p:cNvPr id="144387" name="Group 3"/>
            <p:cNvGrpSpPr>
              <a:grpSpLocks/>
            </p:cNvGrpSpPr>
            <p:nvPr/>
          </p:nvGrpSpPr>
          <p:grpSpPr bwMode="auto">
            <a:xfrm>
              <a:off x="2194" y="601"/>
              <a:ext cx="596" cy="447"/>
              <a:chOff x="0" y="0"/>
              <a:chExt cx="768" cy="576"/>
            </a:xfrm>
          </p:grpSpPr>
          <p:sp>
            <p:nvSpPr>
              <p:cNvPr id="14438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438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4390" name="Group 6"/>
            <p:cNvGrpSpPr>
              <a:grpSpLocks/>
            </p:cNvGrpSpPr>
            <p:nvPr/>
          </p:nvGrpSpPr>
          <p:grpSpPr bwMode="auto">
            <a:xfrm>
              <a:off x="1313" y="187"/>
              <a:ext cx="4298" cy="3372"/>
              <a:chOff x="0" y="0"/>
              <a:chExt cx="5533" cy="4341"/>
            </a:xfrm>
          </p:grpSpPr>
          <p:grpSp>
            <p:nvGrpSpPr>
              <p:cNvPr id="144391" name="Group 7"/>
              <p:cNvGrpSpPr>
                <a:grpSpLocks/>
              </p:cNvGrpSpPr>
              <p:nvPr/>
            </p:nvGrpSpPr>
            <p:grpSpPr bwMode="auto">
              <a:xfrm>
                <a:off x="0" y="0"/>
                <a:ext cx="5470" cy="4341"/>
                <a:chOff x="0" y="0"/>
                <a:chExt cx="5470" cy="4341"/>
              </a:xfrm>
            </p:grpSpPr>
            <p:grpSp>
              <p:nvGrpSpPr>
                <p:cNvPr id="144392" name="Group 8"/>
                <p:cNvGrpSpPr>
                  <a:grpSpLocks/>
                </p:cNvGrpSpPr>
                <p:nvPr/>
              </p:nvGrpSpPr>
              <p:grpSpPr bwMode="auto">
                <a:xfrm>
                  <a:off x="1339" y="786"/>
                  <a:ext cx="2919" cy="2151"/>
                  <a:chOff x="1265" y="814"/>
                  <a:chExt cx="2919" cy="2151"/>
                </a:xfrm>
              </p:grpSpPr>
              <p:sp>
                <p:nvSpPr>
                  <p:cNvPr id="14439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439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4395" name="Group 11"/>
                <p:cNvGrpSpPr>
                  <a:grpSpLocks/>
                </p:cNvGrpSpPr>
                <p:nvPr/>
              </p:nvGrpSpPr>
              <p:grpSpPr bwMode="auto">
                <a:xfrm>
                  <a:off x="0" y="0"/>
                  <a:ext cx="5470" cy="4341"/>
                  <a:chOff x="0" y="0"/>
                  <a:chExt cx="5470" cy="4341"/>
                </a:xfrm>
              </p:grpSpPr>
              <p:grpSp>
                <p:nvGrpSpPr>
                  <p:cNvPr id="144396" name="Group 12"/>
                  <p:cNvGrpSpPr>
                    <a:grpSpLocks/>
                  </p:cNvGrpSpPr>
                  <p:nvPr/>
                </p:nvGrpSpPr>
                <p:grpSpPr bwMode="auto">
                  <a:xfrm>
                    <a:off x="3545" y="1502"/>
                    <a:ext cx="1258" cy="2327"/>
                    <a:chOff x="3471" y="1530"/>
                    <a:chExt cx="1258" cy="2327"/>
                  </a:xfrm>
                </p:grpSpPr>
                <p:sp>
                  <p:nvSpPr>
                    <p:cNvPr id="144397"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398"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399" name="Group 15"/>
                  <p:cNvGrpSpPr>
                    <a:grpSpLocks/>
                  </p:cNvGrpSpPr>
                  <p:nvPr/>
                </p:nvGrpSpPr>
                <p:grpSpPr bwMode="auto">
                  <a:xfrm>
                    <a:off x="2938" y="1991"/>
                    <a:ext cx="2463" cy="1332"/>
                    <a:chOff x="2864" y="2019"/>
                    <a:chExt cx="2463" cy="1332"/>
                  </a:xfrm>
                </p:grpSpPr>
                <p:sp>
                  <p:nvSpPr>
                    <p:cNvPr id="144400"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01"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02" name="Group 18"/>
                  <p:cNvGrpSpPr>
                    <a:grpSpLocks/>
                  </p:cNvGrpSpPr>
                  <p:nvPr/>
                </p:nvGrpSpPr>
                <p:grpSpPr bwMode="auto">
                  <a:xfrm>
                    <a:off x="2971" y="1804"/>
                    <a:ext cx="2477" cy="1064"/>
                    <a:chOff x="2897" y="1832"/>
                    <a:chExt cx="2477" cy="1064"/>
                  </a:xfrm>
                </p:grpSpPr>
                <p:sp>
                  <p:nvSpPr>
                    <p:cNvPr id="144403"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04"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05" name="Group 21"/>
                  <p:cNvGrpSpPr>
                    <a:grpSpLocks/>
                  </p:cNvGrpSpPr>
                  <p:nvPr/>
                </p:nvGrpSpPr>
                <p:grpSpPr bwMode="auto">
                  <a:xfrm>
                    <a:off x="2998" y="1608"/>
                    <a:ext cx="2472" cy="927"/>
                    <a:chOff x="2924" y="1636"/>
                    <a:chExt cx="2472" cy="927"/>
                  </a:xfrm>
                </p:grpSpPr>
                <p:sp>
                  <p:nvSpPr>
                    <p:cNvPr id="144406"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07"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08" name="Group 24"/>
                  <p:cNvGrpSpPr>
                    <a:grpSpLocks/>
                  </p:cNvGrpSpPr>
                  <p:nvPr/>
                </p:nvGrpSpPr>
                <p:grpSpPr bwMode="auto">
                  <a:xfrm>
                    <a:off x="3032" y="1386"/>
                    <a:ext cx="2342" cy="657"/>
                    <a:chOff x="2958" y="1414"/>
                    <a:chExt cx="2342" cy="657"/>
                  </a:xfrm>
                </p:grpSpPr>
                <p:sp>
                  <p:nvSpPr>
                    <p:cNvPr id="144409"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10"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11" name="Group 27"/>
                  <p:cNvGrpSpPr>
                    <a:grpSpLocks/>
                  </p:cNvGrpSpPr>
                  <p:nvPr/>
                </p:nvGrpSpPr>
                <p:grpSpPr bwMode="auto">
                  <a:xfrm>
                    <a:off x="3057" y="1241"/>
                    <a:ext cx="2150" cy="343"/>
                    <a:chOff x="2983" y="1269"/>
                    <a:chExt cx="2150" cy="343"/>
                  </a:xfrm>
                </p:grpSpPr>
                <p:sp>
                  <p:nvSpPr>
                    <p:cNvPr id="144412"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13"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14" name="Group 30"/>
                  <p:cNvGrpSpPr>
                    <a:grpSpLocks/>
                  </p:cNvGrpSpPr>
                  <p:nvPr/>
                </p:nvGrpSpPr>
                <p:grpSpPr bwMode="auto">
                  <a:xfrm>
                    <a:off x="3012" y="889"/>
                    <a:ext cx="1879" cy="427"/>
                    <a:chOff x="2938" y="917"/>
                    <a:chExt cx="1879" cy="427"/>
                  </a:xfrm>
                </p:grpSpPr>
                <p:sp>
                  <p:nvSpPr>
                    <p:cNvPr id="144415"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16"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17" name="Group 33"/>
                  <p:cNvGrpSpPr>
                    <a:grpSpLocks/>
                  </p:cNvGrpSpPr>
                  <p:nvPr/>
                </p:nvGrpSpPr>
                <p:grpSpPr bwMode="auto">
                  <a:xfrm>
                    <a:off x="711" y="1625"/>
                    <a:ext cx="1257" cy="2326"/>
                    <a:chOff x="637" y="1653"/>
                    <a:chExt cx="1257" cy="2326"/>
                  </a:xfrm>
                </p:grpSpPr>
                <p:sp>
                  <p:nvSpPr>
                    <p:cNvPr id="144418"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19"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20" name="Group 36"/>
                  <p:cNvGrpSpPr>
                    <a:grpSpLocks/>
                  </p:cNvGrpSpPr>
                  <p:nvPr/>
                </p:nvGrpSpPr>
                <p:grpSpPr bwMode="auto">
                  <a:xfrm>
                    <a:off x="69" y="2168"/>
                    <a:ext cx="2463" cy="1332"/>
                    <a:chOff x="-5" y="2196"/>
                    <a:chExt cx="2463" cy="1332"/>
                  </a:xfrm>
                </p:grpSpPr>
                <p:sp>
                  <p:nvSpPr>
                    <p:cNvPr id="144421"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22"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23" name="Group 39"/>
                  <p:cNvGrpSpPr>
                    <a:grpSpLocks/>
                  </p:cNvGrpSpPr>
                  <p:nvPr/>
                </p:nvGrpSpPr>
                <p:grpSpPr bwMode="auto">
                  <a:xfrm>
                    <a:off x="22" y="1981"/>
                    <a:ext cx="2477" cy="1064"/>
                    <a:chOff x="-52" y="2009"/>
                    <a:chExt cx="2477" cy="1064"/>
                  </a:xfrm>
                </p:grpSpPr>
                <p:sp>
                  <p:nvSpPr>
                    <p:cNvPr id="144424"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25"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26" name="Group 42"/>
                  <p:cNvGrpSpPr>
                    <a:grpSpLocks/>
                  </p:cNvGrpSpPr>
                  <p:nvPr/>
                </p:nvGrpSpPr>
                <p:grpSpPr bwMode="auto">
                  <a:xfrm>
                    <a:off x="0" y="1785"/>
                    <a:ext cx="2472" cy="927"/>
                    <a:chOff x="-74" y="1813"/>
                    <a:chExt cx="2472" cy="927"/>
                  </a:xfrm>
                </p:grpSpPr>
                <p:sp>
                  <p:nvSpPr>
                    <p:cNvPr id="144427"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28"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29" name="Group 45"/>
                  <p:cNvGrpSpPr>
                    <a:grpSpLocks/>
                  </p:cNvGrpSpPr>
                  <p:nvPr/>
                </p:nvGrpSpPr>
                <p:grpSpPr bwMode="auto">
                  <a:xfrm>
                    <a:off x="96" y="1563"/>
                    <a:ext cx="2342" cy="657"/>
                    <a:chOff x="22" y="1591"/>
                    <a:chExt cx="2342" cy="657"/>
                  </a:xfrm>
                </p:grpSpPr>
                <p:sp>
                  <p:nvSpPr>
                    <p:cNvPr id="144430"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31"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32" name="Group 48"/>
                  <p:cNvGrpSpPr>
                    <a:grpSpLocks/>
                  </p:cNvGrpSpPr>
                  <p:nvPr/>
                </p:nvGrpSpPr>
                <p:grpSpPr bwMode="auto">
                  <a:xfrm>
                    <a:off x="263" y="1418"/>
                    <a:ext cx="2150" cy="343"/>
                    <a:chOff x="189" y="1446"/>
                    <a:chExt cx="2150" cy="343"/>
                  </a:xfrm>
                </p:grpSpPr>
                <p:sp>
                  <p:nvSpPr>
                    <p:cNvPr id="144433"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34"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35" name="Group 51"/>
                  <p:cNvGrpSpPr>
                    <a:grpSpLocks/>
                  </p:cNvGrpSpPr>
                  <p:nvPr/>
                </p:nvGrpSpPr>
                <p:grpSpPr bwMode="auto">
                  <a:xfrm>
                    <a:off x="579" y="1066"/>
                    <a:ext cx="1879" cy="427"/>
                    <a:chOff x="505" y="1094"/>
                    <a:chExt cx="1879" cy="427"/>
                  </a:xfrm>
                </p:grpSpPr>
                <p:sp>
                  <p:nvSpPr>
                    <p:cNvPr id="144436"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37"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38" name="Group 54"/>
                  <p:cNvGrpSpPr>
                    <a:grpSpLocks/>
                  </p:cNvGrpSpPr>
                  <p:nvPr/>
                </p:nvGrpSpPr>
                <p:grpSpPr bwMode="auto">
                  <a:xfrm>
                    <a:off x="690" y="871"/>
                    <a:ext cx="1850" cy="554"/>
                    <a:chOff x="616" y="899"/>
                    <a:chExt cx="1850" cy="554"/>
                  </a:xfrm>
                </p:grpSpPr>
                <p:sp>
                  <p:nvSpPr>
                    <p:cNvPr id="144439"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40"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41" name="Group 57"/>
                  <p:cNvGrpSpPr>
                    <a:grpSpLocks/>
                  </p:cNvGrpSpPr>
                  <p:nvPr/>
                </p:nvGrpSpPr>
                <p:grpSpPr bwMode="auto">
                  <a:xfrm>
                    <a:off x="911" y="589"/>
                    <a:ext cx="1767" cy="743"/>
                    <a:chOff x="911" y="589"/>
                    <a:chExt cx="1767" cy="743"/>
                  </a:xfrm>
                </p:grpSpPr>
                <p:sp>
                  <p:nvSpPr>
                    <p:cNvPr id="144442"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43"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44" name="Group 60"/>
                  <p:cNvGrpSpPr>
                    <a:grpSpLocks/>
                  </p:cNvGrpSpPr>
                  <p:nvPr/>
                </p:nvGrpSpPr>
                <p:grpSpPr bwMode="auto">
                  <a:xfrm>
                    <a:off x="1120" y="300"/>
                    <a:ext cx="1693" cy="892"/>
                    <a:chOff x="1120" y="300"/>
                    <a:chExt cx="1693" cy="892"/>
                  </a:xfrm>
                </p:grpSpPr>
                <p:sp>
                  <p:nvSpPr>
                    <p:cNvPr id="144445"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46"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47" name="Group 63"/>
                  <p:cNvGrpSpPr>
                    <a:grpSpLocks/>
                  </p:cNvGrpSpPr>
                  <p:nvPr/>
                </p:nvGrpSpPr>
                <p:grpSpPr bwMode="auto">
                  <a:xfrm>
                    <a:off x="1707" y="76"/>
                    <a:ext cx="778" cy="1512"/>
                    <a:chOff x="1633" y="104"/>
                    <a:chExt cx="778" cy="1512"/>
                  </a:xfrm>
                </p:grpSpPr>
                <p:sp>
                  <p:nvSpPr>
                    <p:cNvPr id="144448"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49"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50" name="Group 66"/>
                  <p:cNvGrpSpPr>
                    <a:grpSpLocks/>
                  </p:cNvGrpSpPr>
                  <p:nvPr/>
                </p:nvGrpSpPr>
                <p:grpSpPr bwMode="auto">
                  <a:xfrm>
                    <a:off x="2009" y="0"/>
                    <a:ext cx="634" cy="1534"/>
                    <a:chOff x="1935" y="28"/>
                    <a:chExt cx="634" cy="1534"/>
                  </a:xfrm>
                </p:grpSpPr>
                <p:sp>
                  <p:nvSpPr>
                    <p:cNvPr id="144451"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52"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4453" name="Group 69"/>
                  <p:cNvGrpSpPr>
                    <a:grpSpLocks/>
                  </p:cNvGrpSpPr>
                  <p:nvPr/>
                </p:nvGrpSpPr>
                <p:grpSpPr bwMode="auto">
                  <a:xfrm>
                    <a:off x="2896" y="644"/>
                    <a:ext cx="1845" cy="566"/>
                    <a:chOff x="2822" y="672"/>
                    <a:chExt cx="1845" cy="566"/>
                  </a:xfrm>
                </p:grpSpPr>
                <p:sp>
                  <p:nvSpPr>
                    <p:cNvPr id="144454"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55"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56" name="Group 72"/>
                  <p:cNvGrpSpPr>
                    <a:grpSpLocks/>
                  </p:cNvGrpSpPr>
                  <p:nvPr/>
                </p:nvGrpSpPr>
                <p:grpSpPr bwMode="auto">
                  <a:xfrm>
                    <a:off x="2757" y="417"/>
                    <a:ext cx="1781" cy="717"/>
                    <a:chOff x="2683" y="445"/>
                    <a:chExt cx="1781" cy="717"/>
                  </a:xfrm>
                </p:grpSpPr>
                <p:sp>
                  <p:nvSpPr>
                    <p:cNvPr id="144457"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58"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44459"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44460"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144461" name="Group 77"/>
                  <p:cNvGrpSpPr>
                    <a:grpSpLocks/>
                  </p:cNvGrpSpPr>
                  <p:nvPr/>
                </p:nvGrpSpPr>
                <p:grpSpPr bwMode="auto">
                  <a:xfrm>
                    <a:off x="2874" y="13"/>
                    <a:ext cx="640" cy="1520"/>
                    <a:chOff x="2800" y="41"/>
                    <a:chExt cx="640" cy="1520"/>
                  </a:xfrm>
                </p:grpSpPr>
                <p:sp>
                  <p:nvSpPr>
                    <p:cNvPr id="144462"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63"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64" name="Group 80"/>
                  <p:cNvGrpSpPr>
                    <a:grpSpLocks/>
                  </p:cNvGrpSpPr>
                  <p:nvPr/>
                </p:nvGrpSpPr>
                <p:grpSpPr bwMode="auto">
                  <a:xfrm>
                    <a:off x="3008" y="135"/>
                    <a:ext cx="1017" cy="1464"/>
                    <a:chOff x="2934" y="163"/>
                    <a:chExt cx="1017" cy="1464"/>
                  </a:xfrm>
                </p:grpSpPr>
                <p:sp>
                  <p:nvSpPr>
                    <p:cNvPr id="144465"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66"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67" name="Group 83"/>
                  <p:cNvGrpSpPr>
                    <a:grpSpLocks/>
                  </p:cNvGrpSpPr>
                  <p:nvPr/>
                </p:nvGrpSpPr>
                <p:grpSpPr bwMode="auto">
                  <a:xfrm>
                    <a:off x="2804" y="4"/>
                    <a:ext cx="243" cy="1448"/>
                    <a:chOff x="2730" y="32"/>
                    <a:chExt cx="243" cy="1448"/>
                  </a:xfrm>
                </p:grpSpPr>
                <p:sp>
                  <p:nvSpPr>
                    <p:cNvPr id="144468"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69"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4470" name="Group 86"/>
                  <p:cNvGrpSpPr>
                    <a:grpSpLocks/>
                  </p:cNvGrpSpPr>
                  <p:nvPr/>
                </p:nvGrpSpPr>
                <p:grpSpPr bwMode="auto">
                  <a:xfrm>
                    <a:off x="1017" y="1741"/>
                    <a:ext cx="1085" cy="2450"/>
                    <a:chOff x="943" y="1769"/>
                    <a:chExt cx="1085" cy="2450"/>
                  </a:xfrm>
                </p:grpSpPr>
                <p:sp>
                  <p:nvSpPr>
                    <p:cNvPr id="144471"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72"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73" name="Group 89"/>
                  <p:cNvGrpSpPr>
                    <a:grpSpLocks/>
                  </p:cNvGrpSpPr>
                  <p:nvPr/>
                </p:nvGrpSpPr>
                <p:grpSpPr bwMode="auto">
                  <a:xfrm>
                    <a:off x="1529" y="1908"/>
                    <a:ext cx="766" cy="2373"/>
                    <a:chOff x="1455" y="1936"/>
                    <a:chExt cx="766" cy="2373"/>
                  </a:xfrm>
                </p:grpSpPr>
                <p:sp>
                  <p:nvSpPr>
                    <p:cNvPr id="144474"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75"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76" name="Group 92"/>
                  <p:cNvGrpSpPr>
                    <a:grpSpLocks/>
                  </p:cNvGrpSpPr>
                  <p:nvPr/>
                </p:nvGrpSpPr>
                <p:grpSpPr bwMode="auto">
                  <a:xfrm rot="88588">
                    <a:off x="2061" y="1962"/>
                    <a:ext cx="459" cy="2329"/>
                    <a:chOff x="1956" y="1990"/>
                    <a:chExt cx="492" cy="2604"/>
                  </a:xfrm>
                </p:grpSpPr>
                <p:sp>
                  <p:nvSpPr>
                    <p:cNvPr id="144477"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478"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79" name="Group 95"/>
                  <p:cNvGrpSpPr>
                    <a:grpSpLocks/>
                  </p:cNvGrpSpPr>
                  <p:nvPr/>
                </p:nvGrpSpPr>
                <p:grpSpPr bwMode="auto">
                  <a:xfrm>
                    <a:off x="3408" y="1689"/>
                    <a:ext cx="1125" cy="2426"/>
                    <a:chOff x="3334" y="1717"/>
                    <a:chExt cx="1125" cy="2426"/>
                  </a:xfrm>
                </p:grpSpPr>
                <p:sp>
                  <p:nvSpPr>
                    <p:cNvPr id="144480"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481"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82" name="Group 98"/>
                  <p:cNvGrpSpPr>
                    <a:grpSpLocks/>
                  </p:cNvGrpSpPr>
                  <p:nvPr/>
                </p:nvGrpSpPr>
                <p:grpSpPr bwMode="auto">
                  <a:xfrm>
                    <a:off x="3255" y="1838"/>
                    <a:ext cx="883" cy="2426"/>
                    <a:chOff x="3181" y="1866"/>
                    <a:chExt cx="883" cy="2426"/>
                  </a:xfrm>
                </p:grpSpPr>
                <p:sp>
                  <p:nvSpPr>
                    <p:cNvPr id="144483"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484"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4485" name="Group 101"/>
                  <p:cNvGrpSpPr>
                    <a:grpSpLocks/>
                  </p:cNvGrpSpPr>
                  <p:nvPr/>
                </p:nvGrpSpPr>
                <p:grpSpPr bwMode="auto">
                  <a:xfrm>
                    <a:off x="3080" y="1955"/>
                    <a:ext cx="619" cy="2386"/>
                    <a:chOff x="3006" y="1983"/>
                    <a:chExt cx="619" cy="2386"/>
                  </a:xfrm>
                </p:grpSpPr>
                <p:sp>
                  <p:nvSpPr>
                    <p:cNvPr id="144486"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487"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4488" name="Group 104"/>
                  <p:cNvGrpSpPr>
                    <a:grpSpLocks/>
                  </p:cNvGrpSpPr>
                  <p:nvPr/>
                </p:nvGrpSpPr>
                <p:grpSpPr bwMode="auto">
                  <a:xfrm>
                    <a:off x="2893" y="2073"/>
                    <a:ext cx="405" cy="2219"/>
                    <a:chOff x="2819" y="2101"/>
                    <a:chExt cx="405" cy="2219"/>
                  </a:xfrm>
                </p:grpSpPr>
                <p:sp>
                  <p:nvSpPr>
                    <p:cNvPr id="144489"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490"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4491" name="Group 107"/>
                  <p:cNvGrpSpPr>
                    <a:grpSpLocks/>
                  </p:cNvGrpSpPr>
                  <p:nvPr/>
                </p:nvGrpSpPr>
                <p:grpSpPr bwMode="auto">
                  <a:xfrm>
                    <a:off x="2372" y="2107"/>
                    <a:ext cx="426" cy="2185"/>
                    <a:chOff x="2287" y="2135"/>
                    <a:chExt cx="426" cy="2185"/>
                  </a:xfrm>
                </p:grpSpPr>
                <p:sp>
                  <p:nvSpPr>
                    <p:cNvPr id="144492"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44493"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144494" name="Group 110"/>
              <p:cNvGrpSpPr>
                <a:grpSpLocks/>
              </p:cNvGrpSpPr>
              <p:nvPr/>
            </p:nvGrpSpPr>
            <p:grpSpPr bwMode="auto">
              <a:xfrm>
                <a:off x="74" y="313"/>
                <a:ext cx="5459" cy="3667"/>
                <a:chOff x="74" y="313"/>
                <a:chExt cx="5459" cy="3667"/>
              </a:xfrm>
            </p:grpSpPr>
            <p:grpSp>
              <p:nvGrpSpPr>
                <p:cNvPr id="144495" name="Group 111"/>
                <p:cNvGrpSpPr>
                  <a:grpSpLocks/>
                </p:cNvGrpSpPr>
                <p:nvPr/>
              </p:nvGrpSpPr>
              <p:grpSpPr bwMode="auto">
                <a:xfrm>
                  <a:off x="74" y="313"/>
                  <a:ext cx="5459" cy="3667"/>
                  <a:chOff x="74" y="313"/>
                  <a:chExt cx="5459" cy="3667"/>
                </a:xfrm>
              </p:grpSpPr>
              <p:sp>
                <p:nvSpPr>
                  <p:cNvPr id="144496"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44497"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44498"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4499"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44500"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44501"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44502"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144503"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144504" name="Group 120"/>
            <p:cNvGrpSpPr>
              <a:grpSpLocks/>
            </p:cNvGrpSpPr>
            <p:nvPr/>
          </p:nvGrpSpPr>
          <p:grpSpPr bwMode="auto">
            <a:xfrm>
              <a:off x="1476" y="449"/>
              <a:ext cx="4038" cy="2966"/>
              <a:chOff x="210" y="337"/>
              <a:chExt cx="5198" cy="3818"/>
            </a:xfrm>
          </p:grpSpPr>
          <p:sp>
            <p:nvSpPr>
              <p:cNvPr id="144505"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506"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44507"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44508"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44509"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4510"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44511"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512"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44513"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514"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515"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516"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517"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518"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4451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4452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4521" name="Rectangle 137"/>
          <p:cNvSpPr>
            <a:spLocks noGrp="1" noChangeArrowheads="1"/>
          </p:cNvSpPr>
          <p:nvPr>
            <p:ph type="dt" sz="quarter" idx="2"/>
          </p:nvPr>
        </p:nvSpPr>
        <p:spPr/>
        <p:txBody>
          <a:bodyPr/>
          <a:lstStyle>
            <a:lvl1pPr>
              <a:defRPr/>
            </a:lvl1pPr>
          </a:lstStyle>
          <a:p>
            <a:endParaRPr lang="en-US"/>
          </a:p>
        </p:txBody>
      </p:sp>
      <p:sp>
        <p:nvSpPr>
          <p:cNvPr id="144522" name="Rectangle 138"/>
          <p:cNvSpPr>
            <a:spLocks noGrp="1" noChangeArrowheads="1"/>
          </p:cNvSpPr>
          <p:nvPr>
            <p:ph type="ftr" sz="quarter" idx="3"/>
          </p:nvPr>
        </p:nvSpPr>
        <p:spPr/>
        <p:txBody>
          <a:bodyPr/>
          <a:lstStyle>
            <a:lvl1pPr>
              <a:defRPr/>
            </a:lvl1pPr>
          </a:lstStyle>
          <a:p>
            <a:endParaRPr lang="en-US"/>
          </a:p>
        </p:txBody>
      </p:sp>
      <p:sp>
        <p:nvSpPr>
          <p:cNvPr id="144523" name="Rectangle 139"/>
          <p:cNvSpPr>
            <a:spLocks noGrp="1" noChangeArrowheads="1"/>
          </p:cNvSpPr>
          <p:nvPr>
            <p:ph type="sldNum" sz="quarter" idx="4"/>
          </p:nvPr>
        </p:nvSpPr>
        <p:spPr/>
        <p:txBody>
          <a:bodyPr/>
          <a:lstStyle>
            <a:lvl1pPr>
              <a:defRPr/>
            </a:lvl1pPr>
          </a:lstStyle>
          <a:p>
            <a:fld id="{BC504D7C-0628-4485-B9C9-7FE97FDB10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2ABC96-D524-4779-9A4F-DC873B6E29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F44E9-9254-4BC1-9F19-D1C48B5F496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3AAF589-FE8A-4FB1-9968-16F1D9E0E0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8533C8-3071-4D5A-A9C0-E40327698B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493E10-F9C2-401C-92F3-754A652063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DB211F-AEDC-45B1-8C85-7337467F76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CE2EC3-E0D2-404E-B9B7-EDF6B6DCC4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633D5F-683A-4FF1-A12E-73F12DD7AB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3EB5CC-3F39-4CAF-8CBF-268EC95C216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B63BC4-A374-43C9-8746-57CB4D10BB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844F53-6349-47EE-A533-00DF49282DA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62" name="Group 2"/>
          <p:cNvGrpSpPr>
            <a:grpSpLocks/>
          </p:cNvGrpSpPr>
          <p:nvPr/>
        </p:nvGrpSpPr>
        <p:grpSpPr bwMode="auto">
          <a:xfrm>
            <a:off x="6303963" y="0"/>
            <a:ext cx="2840037" cy="3254375"/>
            <a:chOff x="3115" y="0"/>
            <a:chExt cx="2170" cy="2486"/>
          </a:xfrm>
        </p:grpSpPr>
        <p:grpSp>
          <p:nvGrpSpPr>
            <p:cNvPr id="143363" name="Group 3"/>
            <p:cNvGrpSpPr>
              <a:grpSpLocks/>
            </p:cNvGrpSpPr>
            <p:nvPr/>
          </p:nvGrpSpPr>
          <p:grpSpPr bwMode="auto">
            <a:xfrm>
              <a:off x="4080" y="1910"/>
              <a:ext cx="768" cy="576"/>
              <a:chOff x="0" y="0"/>
              <a:chExt cx="768" cy="576"/>
            </a:xfrm>
          </p:grpSpPr>
          <p:sp>
            <p:nvSpPr>
              <p:cNvPr id="1433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3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3366" name="Group 6"/>
            <p:cNvGrpSpPr>
              <a:grpSpLocks/>
            </p:cNvGrpSpPr>
            <p:nvPr/>
          </p:nvGrpSpPr>
          <p:grpSpPr bwMode="auto">
            <a:xfrm>
              <a:off x="4257" y="1103"/>
              <a:ext cx="768" cy="576"/>
              <a:chOff x="0" y="0"/>
              <a:chExt cx="768" cy="576"/>
            </a:xfrm>
          </p:grpSpPr>
          <p:sp>
            <p:nvSpPr>
              <p:cNvPr id="143367"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368"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3369" name="Group 9"/>
            <p:cNvGrpSpPr>
              <a:grpSpLocks/>
            </p:cNvGrpSpPr>
            <p:nvPr/>
          </p:nvGrpSpPr>
          <p:grpSpPr bwMode="auto">
            <a:xfrm>
              <a:off x="3134" y="0"/>
              <a:ext cx="768" cy="576"/>
              <a:chOff x="0" y="0"/>
              <a:chExt cx="768" cy="576"/>
            </a:xfrm>
          </p:grpSpPr>
          <p:sp>
            <p:nvSpPr>
              <p:cNvPr id="14337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37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3372" name="Group 12"/>
            <p:cNvGrpSpPr>
              <a:grpSpLocks/>
            </p:cNvGrpSpPr>
            <p:nvPr/>
          </p:nvGrpSpPr>
          <p:grpSpPr bwMode="auto">
            <a:xfrm>
              <a:off x="3115" y="0"/>
              <a:ext cx="2170" cy="1702"/>
              <a:chOff x="3115" y="0"/>
              <a:chExt cx="2170" cy="1702"/>
            </a:xfrm>
          </p:grpSpPr>
          <p:grpSp>
            <p:nvGrpSpPr>
              <p:cNvPr id="143373" name="Group 13"/>
              <p:cNvGrpSpPr>
                <a:grpSpLocks/>
              </p:cNvGrpSpPr>
              <p:nvPr/>
            </p:nvGrpSpPr>
            <p:grpSpPr bwMode="auto">
              <a:xfrm>
                <a:off x="3640" y="308"/>
                <a:ext cx="1145" cy="844"/>
                <a:chOff x="1265" y="814"/>
                <a:chExt cx="2919" cy="2151"/>
              </a:xfrm>
            </p:grpSpPr>
            <p:sp>
              <p:nvSpPr>
                <p:cNvPr id="143374"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375"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43376" name="Group 16"/>
              <p:cNvGrpSpPr>
                <a:grpSpLocks/>
              </p:cNvGrpSpPr>
              <p:nvPr/>
            </p:nvGrpSpPr>
            <p:grpSpPr bwMode="auto">
              <a:xfrm>
                <a:off x="3115" y="0"/>
                <a:ext cx="2145" cy="1702"/>
                <a:chOff x="3115" y="0"/>
                <a:chExt cx="2145" cy="1702"/>
              </a:xfrm>
            </p:grpSpPr>
            <p:grpSp>
              <p:nvGrpSpPr>
                <p:cNvPr id="143377" name="Group 17"/>
                <p:cNvGrpSpPr>
                  <a:grpSpLocks/>
                </p:cNvGrpSpPr>
                <p:nvPr/>
              </p:nvGrpSpPr>
              <p:grpSpPr bwMode="auto">
                <a:xfrm>
                  <a:off x="4505" y="589"/>
                  <a:ext cx="493" cy="912"/>
                  <a:chOff x="3471" y="1530"/>
                  <a:chExt cx="1258" cy="2327"/>
                </a:xfrm>
              </p:grpSpPr>
              <p:sp>
                <p:nvSpPr>
                  <p:cNvPr id="143378"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379"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380" name="Group 20"/>
                <p:cNvGrpSpPr>
                  <a:grpSpLocks/>
                </p:cNvGrpSpPr>
                <p:nvPr/>
              </p:nvGrpSpPr>
              <p:grpSpPr bwMode="auto">
                <a:xfrm>
                  <a:off x="4267" y="781"/>
                  <a:ext cx="966" cy="522"/>
                  <a:chOff x="2864" y="2019"/>
                  <a:chExt cx="2463" cy="1332"/>
                </a:xfrm>
              </p:grpSpPr>
              <p:sp>
                <p:nvSpPr>
                  <p:cNvPr id="143381"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82"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83" name="Group 23"/>
                <p:cNvGrpSpPr>
                  <a:grpSpLocks/>
                </p:cNvGrpSpPr>
                <p:nvPr/>
              </p:nvGrpSpPr>
              <p:grpSpPr bwMode="auto">
                <a:xfrm>
                  <a:off x="4280" y="707"/>
                  <a:ext cx="971" cy="417"/>
                  <a:chOff x="2897" y="1832"/>
                  <a:chExt cx="2477" cy="1064"/>
                </a:xfrm>
              </p:grpSpPr>
              <p:sp>
                <p:nvSpPr>
                  <p:cNvPr id="143384"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85"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86" name="Group 26"/>
                <p:cNvGrpSpPr>
                  <a:grpSpLocks/>
                </p:cNvGrpSpPr>
                <p:nvPr/>
              </p:nvGrpSpPr>
              <p:grpSpPr bwMode="auto">
                <a:xfrm>
                  <a:off x="4291" y="630"/>
                  <a:ext cx="969" cy="364"/>
                  <a:chOff x="2924" y="1636"/>
                  <a:chExt cx="2472" cy="927"/>
                </a:xfrm>
              </p:grpSpPr>
              <p:sp>
                <p:nvSpPr>
                  <p:cNvPr id="143387"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88"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89" name="Group 29"/>
                <p:cNvGrpSpPr>
                  <a:grpSpLocks/>
                </p:cNvGrpSpPr>
                <p:nvPr/>
              </p:nvGrpSpPr>
              <p:grpSpPr bwMode="auto">
                <a:xfrm>
                  <a:off x="4304" y="543"/>
                  <a:ext cx="918" cy="258"/>
                  <a:chOff x="2958" y="1414"/>
                  <a:chExt cx="2342" cy="657"/>
                </a:xfrm>
              </p:grpSpPr>
              <p:sp>
                <p:nvSpPr>
                  <p:cNvPr id="143390"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91"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92" name="Group 32"/>
                <p:cNvGrpSpPr>
                  <a:grpSpLocks/>
                </p:cNvGrpSpPr>
                <p:nvPr/>
              </p:nvGrpSpPr>
              <p:grpSpPr bwMode="auto">
                <a:xfrm>
                  <a:off x="4314" y="487"/>
                  <a:ext cx="843" cy="134"/>
                  <a:chOff x="2983" y="1269"/>
                  <a:chExt cx="2150" cy="343"/>
                </a:xfrm>
              </p:grpSpPr>
              <p:sp>
                <p:nvSpPr>
                  <p:cNvPr id="143393"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94"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95" name="Group 35"/>
                <p:cNvGrpSpPr>
                  <a:grpSpLocks/>
                </p:cNvGrpSpPr>
                <p:nvPr/>
              </p:nvGrpSpPr>
              <p:grpSpPr bwMode="auto">
                <a:xfrm>
                  <a:off x="4296" y="349"/>
                  <a:ext cx="737" cy="167"/>
                  <a:chOff x="2938" y="917"/>
                  <a:chExt cx="1879" cy="427"/>
                </a:xfrm>
              </p:grpSpPr>
              <p:sp>
                <p:nvSpPr>
                  <p:cNvPr id="143396"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397"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98" name="Group 38"/>
                <p:cNvGrpSpPr>
                  <a:grpSpLocks/>
                </p:cNvGrpSpPr>
                <p:nvPr/>
              </p:nvGrpSpPr>
              <p:grpSpPr bwMode="auto">
                <a:xfrm>
                  <a:off x="3394" y="637"/>
                  <a:ext cx="493" cy="912"/>
                  <a:chOff x="637" y="1653"/>
                  <a:chExt cx="1257" cy="2326"/>
                </a:xfrm>
              </p:grpSpPr>
              <p:sp>
                <p:nvSpPr>
                  <p:cNvPr id="143399"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00"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01" name="Group 41"/>
                <p:cNvGrpSpPr>
                  <a:grpSpLocks/>
                </p:cNvGrpSpPr>
                <p:nvPr/>
              </p:nvGrpSpPr>
              <p:grpSpPr bwMode="auto">
                <a:xfrm>
                  <a:off x="3142" y="850"/>
                  <a:ext cx="966" cy="522"/>
                  <a:chOff x="-5" y="2196"/>
                  <a:chExt cx="2463" cy="1332"/>
                </a:xfrm>
              </p:grpSpPr>
              <p:sp>
                <p:nvSpPr>
                  <p:cNvPr id="143402"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03"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04" name="Group 44"/>
                <p:cNvGrpSpPr>
                  <a:grpSpLocks/>
                </p:cNvGrpSpPr>
                <p:nvPr/>
              </p:nvGrpSpPr>
              <p:grpSpPr bwMode="auto">
                <a:xfrm>
                  <a:off x="3124" y="777"/>
                  <a:ext cx="971" cy="417"/>
                  <a:chOff x="-52" y="2009"/>
                  <a:chExt cx="2477" cy="1064"/>
                </a:xfrm>
              </p:grpSpPr>
              <p:sp>
                <p:nvSpPr>
                  <p:cNvPr id="143405"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06"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07" name="Group 47"/>
                <p:cNvGrpSpPr>
                  <a:grpSpLocks/>
                </p:cNvGrpSpPr>
                <p:nvPr/>
              </p:nvGrpSpPr>
              <p:grpSpPr bwMode="auto">
                <a:xfrm>
                  <a:off x="3115" y="700"/>
                  <a:ext cx="969" cy="363"/>
                  <a:chOff x="-74" y="1813"/>
                  <a:chExt cx="2472" cy="927"/>
                </a:xfrm>
              </p:grpSpPr>
              <p:sp>
                <p:nvSpPr>
                  <p:cNvPr id="143408"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09"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10" name="Group 50"/>
                <p:cNvGrpSpPr>
                  <a:grpSpLocks/>
                </p:cNvGrpSpPr>
                <p:nvPr/>
              </p:nvGrpSpPr>
              <p:grpSpPr bwMode="auto">
                <a:xfrm>
                  <a:off x="3153" y="613"/>
                  <a:ext cx="918" cy="257"/>
                  <a:chOff x="22" y="1591"/>
                  <a:chExt cx="2342" cy="657"/>
                </a:xfrm>
              </p:grpSpPr>
              <p:sp>
                <p:nvSpPr>
                  <p:cNvPr id="143411"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12"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13" name="Group 53"/>
                <p:cNvGrpSpPr>
                  <a:grpSpLocks/>
                </p:cNvGrpSpPr>
                <p:nvPr/>
              </p:nvGrpSpPr>
              <p:grpSpPr bwMode="auto">
                <a:xfrm>
                  <a:off x="3218" y="556"/>
                  <a:ext cx="843" cy="134"/>
                  <a:chOff x="189" y="1446"/>
                  <a:chExt cx="2150" cy="343"/>
                </a:xfrm>
              </p:grpSpPr>
              <p:sp>
                <p:nvSpPr>
                  <p:cNvPr id="143414"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15"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16" name="Group 56"/>
                <p:cNvGrpSpPr>
                  <a:grpSpLocks/>
                </p:cNvGrpSpPr>
                <p:nvPr/>
              </p:nvGrpSpPr>
              <p:grpSpPr bwMode="auto">
                <a:xfrm>
                  <a:off x="3342" y="418"/>
                  <a:ext cx="737" cy="167"/>
                  <a:chOff x="505" y="1094"/>
                  <a:chExt cx="1879" cy="427"/>
                </a:xfrm>
              </p:grpSpPr>
              <p:sp>
                <p:nvSpPr>
                  <p:cNvPr id="143417"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18"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19" name="Group 59"/>
                <p:cNvGrpSpPr>
                  <a:grpSpLocks/>
                </p:cNvGrpSpPr>
                <p:nvPr/>
              </p:nvGrpSpPr>
              <p:grpSpPr bwMode="auto">
                <a:xfrm>
                  <a:off x="3386" y="341"/>
                  <a:ext cx="725" cy="218"/>
                  <a:chOff x="616" y="899"/>
                  <a:chExt cx="1850" cy="554"/>
                </a:xfrm>
              </p:grpSpPr>
              <p:sp>
                <p:nvSpPr>
                  <p:cNvPr id="143420"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21"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22" name="Group 62"/>
                <p:cNvGrpSpPr>
                  <a:grpSpLocks/>
                </p:cNvGrpSpPr>
                <p:nvPr/>
              </p:nvGrpSpPr>
              <p:grpSpPr bwMode="auto">
                <a:xfrm>
                  <a:off x="3472" y="231"/>
                  <a:ext cx="693" cy="291"/>
                  <a:chOff x="3472" y="231"/>
                  <a:chExt cx="693" cy="291"/>
                </a:xfrm>
              </p:grpSpPr>
              <p:sp>
                <p:nvSpPr>
                  <p:cNvPr id="143423"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24"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25" name="Group 65"/>
                <p:cNvGrpSpPr>
                  <a:grpSpLocks/>
                </p:cNvGrpSpPr>
                <p:nvPr/>
              </p:nvGrpSpPr>
              <p:grpSpPr bwMode="auto">
                <a:xfrm>
                  <a:off x="3554" y="118"/>
                  <a:ext cx="664" cy="349"/>
                  <a:chOff x="3554" y="118"/>
                  <a:chExt cx="664" cy="349"/>
                </a:xfrm>
              </p:grpSpPr>
              <p:sp>
                <p:nvSpPr>
                  <p:cNvPr id="143426"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27"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28" name="Group 68"/>
                <p:cNvGrpSpPr>
                  <a:grpSpLocks/>
                </p:cNvGrpSpPr>
                <p:nvPr/>
              </p:nvGrpSpPr>
              <p:grpSpPr bwMode="auto">
                <a:xfrm>
                  <a:off x="3784" y="30"/>
                  <a:ext cx="305" cy="593"/>
                  <a:chOff x="1633" y="104"/>
                  <a:chExt cx="778" cy="1512"/>
                </a:xfrm>
              </p:grpSpPr>
              <p:sp>
                <p:nvSpPr>
                  <p:cNvPr id="143429"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0"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31" name="Group 71"/>
                <p:cNvGrpSpPr>
                  <a:grpSpLocks/>
                </p:cNvGrpSpPr>
                <p:nvPr/>
              </p:nvGrpSpPr>
              <p:grpSpPr bwMode="auto">
                <a:xfrm>
                  <a:off x="3903" y="0"/>
                  <a:ext cx="248" cy="601"/>
                  <a:chOff x="1935" y="28"/>
                  <a:chExt cx="634" cy="1534"/>
                </a:xfrm>
              </p:grpSpPr>
              <p:sp>
                <p:nvSpPr>
                  <p:cNvPr id="143432"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3"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43434" name="Group 74"/>
                <p:cNvGrpSpPr>
                  <a:grpSpLocks/>
                </p:cNvGrpSpPr>
                <p:nvPr/>
              </p:nvGrpSpPr>
              <p:grpSpPr bwMode="auto">
                <a:xfrm>
                  <a:off x="4251" y="252"/>
                  <a:ext cx="723" cy="222"/>
                  <a:chOff x="2822" y="672"/>
                  <a:chExt cx="1845" cy="566"/>
                </a:xfrm>
              </p:grpSpPr>
              <p:sp>
                <p:nvSpPr>
                  <p:cNvPr id="143435"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6"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437" name="Group 77"/>
                <p:cNvGrpSpPr>
                  <a:grpSpLocks/>
                </p:cNvGrpSpPr>
                <p:nvPr/>
              </p:nvGrpSpPr>
              <p:grpSpPr bwMode="auto">
                <a:xfrm>
                  <a:off x="4196" y="163"/>
                  <a:ext cx="699" cy="282"/>
                  <a:chOff x="2683" y="445"/>
                  <a:chExt cx="1781" cy="717"/>
                </a:xfrm>
              </p:grpSpPr>
              <p:sp>
                <p:nvSpPr>
                  <p:cNvPr id="143438"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9"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43440"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43441"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143442" name="Group 82"/>
                <p:cNvGrpSpPr>
                  <a:grpSpLocks/>
                </p:cNvGrpSpPr>
                <p:nvPr/>
              </p:nvGrpSpPr>
              <p:grpSpPr bwMode="auto">
                <a:xfrm>
                  <a:off x="4242" y="5"/>
                  <a:ext cx="251" cy="596"/>
                  <a:chOff x="2800" y="41"/>
                  <a:chExt cx="640" cy="1520"/>
                </a:xfrm>
              </p:grpSpPr>
              <p:sp>
                <p:nvSpPr>
                  <p:cNvPr id="143443"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44"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445" name="Group 85"/>
                <p:cNvGrpSpPr>
                  <a:grpSpLocks/>
                </p:cNvGrpSpPr>
                <p:nvPr/>
              </p:nvGrpSpPr>
              <p:grpSpPr bwMode="auto">
                <a:xfrm>
                  <a:off x="4295" y="53"/>
                  <a:ext cx="398" cy="574"/>
                  <a:chOff x="2934" y="163"/>
                  <a:chExt cx="1017" cy="1464"/>
                </a:xfrm>
              </p:grpSpPr>
              <p:sp>
                <p:nvSpPr>
                  <p:cNvPr id="143446"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47"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448" name="Group 88"/>
                <p:cNvGrpSpPr>
                  <a:grpSpLocks/>
                </p:cNvGrpSpPr>
                <p:nvPr/>
              </p:nvGrpSpPr>
              <p:grpSpPr bwMode="auto">
                <a:xfrm>
                  <a:off x="4215" y="2"/>
                  <a:ext cx="95" cy="567"/>
                  <a:chOff x="2730" y="32"/>
                  <a:chExt cx="243" cy="1448"/>
                </a:xfrm>
              </p:grpSpPr>
              <p:sp>
                <p:nvSpPr>
                  <p:cNvPr id="143449"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50"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451" name="Group 91"/>
                <p:cNvGrpSpPr>
                  <a:grpSpLocks/>
                </p:cNvGrpSpPr>
                <p:nvPr/>
              </p:nvGrpSpPr>
              <p:grpSpPr bwMode="auto">
                <a:xfrm>
                  <a:off x="3514" y="683"/>
                  <a:ext cx="425" cy="960"/>
                  <a:chOff x="943" y="1769"/>
                  <a:chExt cx="1085" cy="2450"/>
                </a:xfrm>
              </p:grpSpPr>
              <p:sp>
                <p:nvSpPr>
                  <p:cNvPr id="143452"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53"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54" name="Group 94"/>
                <p:cNvGrpSpPr>
                  <a:grpSpLocks/>
                </p:cNvGrpSpPr>
                <p:nvPr/>
              </p:nvGrpSpPr>
              <p:grpSpPr bwMode="auto">
                <a:xfrm>
                  <a:off x="3715" y="748"/>
                  <a:ext cx="300" cy="930"/>
                  <a:chOff x="1455" y="1936"/>
                  <a:chExt cx="766" cy="2373"/>
                </a:xfrm>
              </p:grpSpPr>
              <p:sp>
                <p:nvSpPr>
                  <p:cNvPr id="143455"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56"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57" name="Group 97"/>
                <p:cNvGrpSpPr>
                  <a:grpSpLocks/>
                </p:cNvGrpSpPr>
                <p:nvPr/>
              </p:nvGrpSpPr>
              <p:grpSpPr bwMode="auto">
                <a:xfrm rot="88588">
                  <a:off x="3923" y="769"/>
                  <a:ext cx="180" cy="913"/>
                  <a:chOff x="1956" y="1990"/>
                  <a:chExt cx="492" cy="2604"/>
                </a:xfrm>
              </p:grpSpPr>
              <p:sp>
                <p:nvSpPr>
                  <p:cNvPr id="143458"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59"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60" name="Group 100"/>
                <p:cNvGrpSpPr>
                  <a:grpSpLocks/>
                </p:cNvGrpSpPr>
                <p:nvPr/>
              </p:nvGrpSpPr>
              <p:grpSpPr bwMode="auto">
                <a:xfrm>
                  <a:off x="4451" y="662"/>
                  <a:ext cx="442" cy="951"/>
                  <a:chOff x="3334" y="1717"/>
                  <a:chExt cx="1125" cy="2426"/>
                </a:xfrm>
              </p:grpSpPr>
              <p:sp>
                <p:nvSpPr>
                  <p:cNvPr id="143461"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462"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63" name="Group 103"/>
                <p:cNvGrpSpPr>
                  <a:grpSpLocks/>
                </p:cNvGrpSpPr>
                <p:nvPr/>
              </p:nvGrpSpPr>
              <p:grpSpPr bwMode="auto">
                <a:xfrm>
                  <a:off x="4391" y="721"/>
                  <a:ext cx="347" cy="951"/>
                  <a:chOff x="3181" y="1866"/>
                  <a:chExt cx="883" cy="2426"/>
                </a:xfrm>
              </p:grpSpPr>
              <p:sp>
                <p:nvSpPr>
                  <p:cNvPr id="143464"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465"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66" name="Group 106"/>
                <p:cNvGrpSpPr>
                  <a:grpSpLocks/>
                </p:cNvGrpSpPr>
                <p:nvPr/>
              </p:nvGrpSpPr>
              <p:grpSpPr bwMode="auto">
                <a:xfrm>
                  <a:off x="4323" y="767"/>
                  <a:ext cx="243" cy="935"/>
                  <a:chOff x="3006" y="1983"/>
                  <a:chExt cx="619" cy="2386"/>
                </a:xfrm>
              </p:grpSpPr>
              <p:sp>
                <p:nvSpPr>
                  <p:cNvPr id="143467"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468"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3469" name="Group 109"/>
                <p:cNvGrpSpPr>
                  <a:grpSpLocks/>
                </p:cNvGrpSpPr>
                <p:nvPr/>
              </p:nvGrpSpPr>
              <p:grpSpPr bwMode="auto">
                <a:xfrm>
                  <a:off x="4249" y="813"/>
                  <a:ext cx="159" cy="870"/>
                  <a:chOff x="2819" y="2101"/>
                  <a:chExt cx="405" cy="2219"/>
                </a:xfrm>
              </p:grpSpPr>
              <p:sp>
                <p:nvSpPr>
                  <p:cNvPr id="143470"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471"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3472" name="Group 112"/>
                <p:cNvGrpSpPr>
                  <a:grpSpLocks/>
                </p:cNvGrpSpPr>
                <p:nvPr/>
              </p:nvGrpSpPr>
              <p:grpSpPr bwMode="auto">
                <a:xfrm>
                  <a:off x="4045" y="826"/>
                  <a:ext cx="167" cy="857"/>
                  <a:chOff x="2287" y="2135"/>
                  <a:chExt cx="426" cy="2185"/>
                </a:xfrm>
              </p:grpSpPr>
              <p:sp>
                <p:nvSpPr>
                  <p:cNvPr id="143473"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43474"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143475"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3476"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4347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43478"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43479"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4348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4348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3482"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43483"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3484"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3485"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4348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43487"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43488"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43489"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3490"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3491"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3492"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3493"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3494"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3495"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43496"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4349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9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9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4350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4350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09E27A4-4B8E-4B04-938B-EDD8969BDD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tokyo-med.ac.jp/genet/mfi-e.ht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chemistry.about.com/gi/dynamic/offsite.htm?site=http://gaia.fc.peachnet.edu/tutor/SigFigsFable.html" TargetMode="External"/><Relationship Id="rId4" Type="http://schemas.openxmlformats.org/officeDocument/2006/relationships/hyperlink" Target="http://www.tokyo-med.ac.jp/genet/mfi-e.htmhttp:/www.tokyo-med.ac.jp/genet/mfi-e.htm"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ctrTitle"/>
          </p:nvPr>
        </p:nvSpPr>
        <p:spPr/>
        <p:txBody>
          <a:bodyPr/>
          <a:lstStyle/>
          <a:p>
            <a:r>
              <a:rPr lang="en-US"/>
              <a:t>Meiosis</a:t>
            </a:r>
          </a:p>
        </p:txBody>
      </p:sp>
      <p:sp>
        <p:nvSpPr>
          <p:cNvPr id="132101" name="Rectangle 5"/>
          <p:cNvSpPr>
            <a:spLocks noGrp="1" noChangeArrowheads="1"/>
          </p:cNvSpPr>
          <p:nvPr>
            <p:ph type="subTitle" idx="1"/>
          </p:nvPr>
        </p:nvSpPr>
        <p:spPr/>
        <p:txBody>
          <a:bodyPr/>
          <a:lstStyle/>
          <a:p>
            <a:r>
              <a:rPr lang="en-US"/>
              <a:t>Making Reproductive Cells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Crossing over</a:t>
            </a:r>
          </a:p>
        </p:txBody>
      </p:sp>
      <p:sp>
        <p:nvSpPr>
          <p:cNvPr id="27655" name="Rectangle 7"/>
          <p:cNvSpPr>
            <a:spLocks noGrp="1" noChangeArrowheads="1"/>
          </p:cNvSpPr>
          <p:nvPr>
            <p:ph type="body" sz="half" idx="1"/>
          </p:nvPr>
        </p:nvSpPr>
        <p:spPr>
          <a:xfrm>
            <a:off x="0" y="1295400"/>
            <a:ext cx="3352800" cy="5257800"/>
          </a:xfrm>
        </p:spPr>
        <p:txBody>
          <a:bodyPr/>
          <a:lstStyle/>
          <a:p>
            <a:r>
              <a:rPr lang="en-US" sz="2400"/>
              <a:t>While a tetrad is present, </a:t>
            </a:r>
            <a:r>
              <a:rPr lang="en-US" sz="2400" b="1"/>
              <a:t>crossing over</a:t>
            </a:r>
            <a:r>
              <a:rPr lang="en-US" sz="2400"/>
              <a:t> occurs </a:t>
            </a:r>
          </a:p>
          <a:p>
            <a:r>
              <a:rPr lang="en-US" sz="2400"/>
              <a:t>Which involves the genes of one chromatid are exchanged for the genes of another.  </a:t>
            </a:r>
          </a:p>
          <a:p>
            <a:r>
              <a:rPr lang="en-US" sz="2400"/>
              <a:t>This gives rise to genetic variability.</a:t>
            </a:r>
            <a:r>
              <a:rPr lang="en-US"/>
              <a:t> </a:t>
            </a:r>
          </a:p>
          <a:p>
            <a:endParaRPr lang="en-US" sz="2400"/>
          </a:p>
        </p:txBody>
      </p:sp>
      <p:sp>
        <p:nvSpPr>
          <p:cNvPr id="27656" name="Rectangle 8"/>
          <p:cNvSpPr>
            <a:spLocks noGrp="1" noChangeArrowheads="1"/>
          </p:cNvSpPr>
          <p:nvPr>
            <p:ph type="body" sz="half" idx="2"/>
          </p:nvPr>
        </p:nvSpPr>
        <p:spPr/>
        <p:txBody>
          <a:bodyPr/>
          <a:lstStyle/>
          <a:p>
            <a:endParaRPr lang="en-US" sz="2400"/>
          </a:p>
        </p:txBody>
      </p:sp>
      <p:pic>
        <p:nvPicPr>
          <p:cNvPr id="27651" name="Picture 3" descr="Crossover"/>
          <p:cNvPicPr>
            <a:picLocks noChangeAspect="1" noChangeArrowheads="1"/>
          </p:cNvPicPr>
          <p:nvPr/>
        </p:nvPicPr>
        <p:blipFill>
          <a:blip r:embed="rId3"/>
          <a:srcRect/>
          <a:stretch>
            <a:fillRect/>
          </a:stretch>
        </p:blipFill>
        <p:spPr bwMode="auto">
          <a:xfrm>
            <a:off x="3533775" y="1997075"/>
            <a:ext cx="5610225" cy="4860925"/>
          </a:xfrm>
          <a:prstGeom prst="rect">
            <a:avLst/>
          </a:prstGeom>
          <a:noFill/>
        </p:spPr>
      </p:pic>
      <p:sp>
        <p:nvSpPr>
          <p:cNvPr id="27652" name="Rectangle 4"/>
          <p:cNvSpPr>
            <a:spLocks noChangeArrowheads="1"/>
          </p:cNvSpPr>
          <p:nvPr/>
        </p:nvSpPr>
        <p:spPr bwMode="auto">
          <a:xfrm>
            <a:off x="4419600" y="3352800"/>
            <a:ext cx="2667000" cy="533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7653" name="Text Box 5"/>
          <p:cNvSpPr txBox="1">
            <a:spLocks noChangeArrowheads="1"/>
          </p:cNvSpPr>
          <p:nvPr/>
        </p:nvSpPr>
        <p:spPr bwMode="auto">
          <a:xfrm>
            <a:off x="4572000" y="3352800"/>
            <a:ext cx="243840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27654" name="Text Box 6"/>
          <p:cNvSpPr txBox="1">
            <a:spLocks noChangeArrowheads="1"/>
          </p:cNvSpPr>
          <p:nvPr/>
        </p:nvSpPr>
        <p:spPr bwMode="auto">
          <a:xfrm>
            <a:off x="4495800" y="3505200"/>
            <a:ext cx="2286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exchange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eiosis3"/>
          <p:cNvPicPr>
            <a:picLocks noChangeAspect="1" noChangeArrowheads="1"/>
          </p:cNvPicPr>
          <p:nvPr/>
        </p:nvPicPr>
        <p:blipFill>
          <a:blip r:embed="rId3"/>
          <a:srcRect/>
          <a:stretch>
            <a:fillRect/>
          </a:stretch>
        </p:blipFill>
        <p:spPr bwMode="auto">
          <a:xfrm>
            <a:off x="304800" y="685800"/>
            <a:ext cx="8610600" cy="4767263"/>
          </a:xfrm>
          <a:prstGeom prst="rect">
            <a:avLst/>
          </a:prstGeom>
          <a:noFill/>
        </p:spPr>
      </p:pic>
      <p:sp>
        <p:nvSpPr>
          <p:cNvPr id="29699" name="Text Box 3"/>
          <p:cNvSpPr txBox="1">
            <a:spLocks noChangeArrowheads="1"/>
          </p:cNvSpPr>
          <p:nvPr/>
        </p:nvSpPr>
        <p:spPr bwMode="auto">
          <a:xfrm>
            <a:off x="685800" y="1447800"/>
            <a:ext cx="2590800" cy="822325"/>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sz="2400">
                <a:latin typeface="Times New Roman" pitchFamily="18" charset="0"/>
              </a:rPr>
              <a:t>pairs line up in middle</a:t>
            </a:r>
          </a:p>
        </p:txBody>
      </p:sp>
      <p:sp>
        <p:nvSpPr>
          <p:cNvPr id="29701" name="Rectangle 5"/>
          <p:cNvSpPr>
            <a:spLocks noChangeArrowheads="1"/>
          </p:cNvSpPr>
          <p:nvPr/>
        </p:nvSpPr>
        <p:spPr bwMode="auto">
          <a:xfrm>
            <a:off x="228600" y="4267200"/>
            <a:ext cx="3505200" cy="1752600"/>
          </a:xfrm>
          <a:prstGeom prst="rect">
            <a:avLst/>
          </a:prstGeom>
          <a:solidFill>
            <a:schemeClr val="bg1"/>
          </a:solidFill>
          <a:ln w="9525">
            <a:noFill/>
            <a:miter lim="800000"/>
            <a:headEnd/>
            <a:tailEnd/>
          </a:ln>
          <a:effectLst/>
        </p:spPr>
        <p:txBody>
          <a:bodyPr wrap="none" anchor="ctr"/>
          <a:lstStyle/>
          <a:p>
            <a:endParaRPr lang="en-US"/>
          </a:p>
        </p:txBody>
      </p:sp>
      <p:sp>
        <p:nvSpPr>
          <p:cNvPr id="29702" name="Rectangle 6"/>
          <p:cNvSpPr>
            <a:spLocks noChangeArrowheads="1"/>
          </p:cNvSpPr>
          <p:nvPr/>
        </p:nvSpPr>
        <p:spPr bwMode="auto">
          <a:xfrm>
            <a:off x="4267200" y="5562600"/>
            <a:ext cx="4419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Tx/>
              <a:buChar char="•"/>
            </a:pPr>
            <a:r>
              <a:rPr lang="en-US" sz="3200"/>
              <a:t>Homologous pairs split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elophase1"/>
          <p:cNvPicPr>
            <a:picLocks noChangeAspect="1" noChangeArrowheads="1"/>
          </p:cNvPicPr>
          <p:nvPr/>
        </p:nvPicPr>
        <p:blipFill>
          <a:blip r:embed="rId3"/>
          <a:srcRect/>
          <a:stretch>
            <a:fillRect/>
          </a:stretch>
        </p:blipFill>
        <p:spPr bwMode="auto">
          <a:xfrm>
            <a:off x="1066800" y="304800"/>
            <a:ext cx="6858000" cy="6176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Meiosis II</a:t>
            </a:r>
          </a:p>
        </p:txBody>
      </p:sp>
      <p:sp>
        <p:nvSpPr>
          <p:cNvPr id="32771" name="Rectangle 3"/>
          <p:cNvSpPr>
            <a:spLocks noGrp="1" noChangeArrowheads="1"/>
          </p:cNvSpPr>
          <p:nvPr>
            <p:ph type="body" idx="1"/>
          </p:nvPr>
        </p:nvSpPr>
        <p:spPr/>
        <p:txBody>
          <a:bodyPr/>
          <a:lstStyle/>
          <a:p>
            <a:pPr>
              <a:lnSpc>
                <a:spcPct val="80000"/>
              </a:lnSpc>
            </a:pPr>
            <a:r>
              <a:rPr lang="en-US" sz="2800"/>
              <a:t>Now the chromosome number has been reduced to haploid from diploid</a:t>
            </a:r>
          </a:p>
          <a:p>
            <a:pPr>
              <a:lnSpc>
                <a:spcPct val="80000"/>
              </a:lnSpc>
            </a:pPr>
            <a:r>
              <a:rPr lang="en-US" sz="2800"/>
              <a:t>The function of the second phase of meiosis is to separate the chromosomes into four </a:t>
            </a:r>
            <a:r>
              <a:rPr lang="en-US" sz="2800" b="1"/>
              <a:t>chromatids</a:t>
            </a:r>
            <a:r>
              <a:rPr lang="en-US" sz="2800"/>
              <a:t> to produce four genetically unique gametes</a:t>
            </a:r>
          </a:p>
          <a:p>
            <a:pPr>
              <a:lnSpc>
                <a:spcPct val="80000"/>
              </a:lnSpc>
            </a:pPr>
            <a:r>
              <a:rPr lang="en-US" sz="2800"/>
              <a:t>(this is the same as mitosis except starting with two cells with only half the chromosomes and resulting in 4 unique haploid cells)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pic>
        <p:nvPicPr>
          <p:cNvPr id="33795" name="Picture 3" descr="meiosis4"/>
          <p:cNvPicPr>
            <a:picLocks noChangeAspect="1" noChangeArrowheads="1"/>
          </p:cNvPicPr>
          <p:nvPr/>
        </p:nvPicPr>
        <p:blipFill>
          <a:blip r:embed="rId3"/>
          <a:srcRect/>
          <a:stretch>
            <a:fillRect/>
          </a:stretch>
        </p:blipFill>
        <p:spPr bwMode="auto">
          <a:xfrm>
            <a:off x="457200" y="228600"/>
            <a:ext cx="8153400" cy="6019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eiosis5"/>
          <p:cNvPicPr>
            <a:picLocks noChangeAspect="1" noChangeArrowheads="1"/>
          </p:cNvPicPr>
          <p:nvPr/>
        </p:nvPicPr>
        <p:blipFill>
          <a:blip r:embed="rId3"/>
          <a:srcRect/>
          <a:stretch>
            <a:fillRect/>
          </a:stretch>
        </p:blipFill>
        <p:spPr bwMode="auto">
          <a:xfrm>
            <a:off x="228600" y="1295400"/>
            <a:ext cx="8534400" cy="4673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pic>
        <p:nvPicPr>
          <p:cNvPr id="35843" name="Picture 3" descr="meiosis6"/>
          <p:cNvPicPr>
            <a:picLocks noChangeAspect="1" noChangeArrowheads="1"/>
          </p:cNvPicPr>
          <p:nvPr/>
        </p:nvPicPr>
        <p:blipFill>
          <a:blip r:embed="rId3"/>
          <a:srcRect/>
          <a:stretch>
            <a:fillRect/>
          </a:stretch>
        </p:blipFill>
        <p:spPr bwMode="auto">
          <a:xfrm>
            <a:off x="0" y="457200"/>
            <a:ext cx="9144000" cy="5791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endParaRPr lang="en-US"/>
          </a:p>
        </p:txBody>
      </p:sp>
      <p:sp>
        <p:nvSpPr>
          <p:cNvPr id="90115" name="Rectangle 3"/>
          <p:cNvSpPr>
            <a:spLocks noGrp="1" noChangeArrowheads="1"/>
          </p:cNvSpPr>
          <p:nvPr>
            <p:ph type="body" sz="half" idx="1"/>
          </p:nvPr>
        </p:nvSpPr>
        <p:spPr>
          <a:xfrm>
            <a:off x="685800" y="1981200"/>
            <a:ext cx="8153400" cy="4114800"/>
          </a:xfrm>
        </p:spPr>
        <p:txBody>
          <a:bodyPr/>
          <a:lstStyle/>
          <a:p>
            <a:r>
              <a:rPr lang="en-US">
                <a:hlinkClick r:id="rId3"/>
              </a:rPr>
              <a:t>http://www.tokyo-med.ac.jp/genet/mfi-e.htm</a:t>
            </a:r>
            <a:endParaRPr lang="en-US">
              <a:hlinkClick r:id="rId4"/>
            </a:endParaRPr>
          </a:p>
          <a:p>
            <a:r>
              <a:rPr lang="en-US">
                <a:hlinkClick r:id="rId4"/>
              </a:rPr>
              <a:t>http://www.tokyo-med.ac.jp/genet/mfi-e.htm</a:t>
            </a:r>
            <a:endParaRPr lang="en-US">
              <a:hlinkClick r:id="rId5"/>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1625"/>
            <a:ext cx="5105400" cy="1462088"/>
          </a:xfrm>
        </p:spPr>
        <p:txBody>
          <a:bodyPr/>
          <a:lstStyle/>
          <a:p>
            <a:r>
              <a:rPr lang="en-US"/>
              <a:t>Nondisjunction</a:t>
            </a:r>
          </a:p>
        </p:txBody>
      </p:sp>
      <p:graphicFrame>
        <p:nvGraphicFramePr>
          <p:cNvPr id="97283" name="Object 3"/>
          <p:cNvGraphicFramePr>
            <a:graphicFrameLocks noChangeAspect="1"/>
          </p:cNvGraphicFramePr>
          <p:nvPr>
            <p:ph sz="half" idx="1"/>
          </p:nvPr>
        </p:nvGraphicFramePr>
        <p:xfrm>
          <a:off x="5286375" y="381000"/>
          <a:ext cx="3687763" cy="6248400"/>
        </p:xfrm>
        <a:graphic>
          <a:graphicData uri="http://schemas.openxmlformats.org/presentationml/2006/ole">
            <p:oleObj spid="_x0000_s97283" name="Photo Editor Photo" r:id="rId4" imgW="2762392" imgH="4680191" progId="MSPhotoEd.3">
              <p:embed/>
            </p:oleObj>
          </a:graphicData>
        </a:graphic>
      </p:graphicFrame>
      <p:pic>
        <p:nvPicPr>
          <p:cNvPr id="97284" name="Picture 4" descr="nondisjunction MI"/>
          <p:cNvPicPr>
            <a:picLocks noChangeAspect="1" noChangeArrowheads="1"/>
          </p:cNvPicPr>
          <p:nvPr>
            <p:ph sz="half" idx="2"/>
          </p:nvPr>
        </p:nvPicPr>
        <p:blipFill>
          <a:blip r:embed="rId5"/>
          <a:srcRect/>
          <a:stretch>
            <a:fillRect/>
          </a:stretch>
        </p:blipFill>
        <p:spPr>
          <a:xfrm>
            <a:off x="1050925" y="2262188"/>
            <a:ext cx="4329113" cy="317182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uman_46,X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8307" name="Rectangle 3"/>
          <p:cNvSpPr>
            <a:spLocks noGrp="1" noChangeArrowheads="1"/>
          </p:cNvSpPr>
          <p:nvPr>
            <p:ph type="title"/>
          </p:nvPr>
        </p:nvSpPr>
        <p:spPr>
          <a:xfrm>
            <a:off x="3884613" y="301625"/>
            <a:ext cx="2820987" cy="1462088"/>
          </a:xfrm>
        </p:spPr>
        <p:txBody>
          <a:bodyPr/>
          <a:lstStyle/>
          <a:p>
            <a:r>
              <a:rPr lang="en-US" sz="3600"/>
              <a:t>Karyotype</a:t>
            </a:r>
          </a:p>
        </p:txBody>
      </p:sp>
      <p:sp>
        <p:nvSpPr>
          <p:cNvPr id="98308" name="Rectangle 4"/>
          <p:cNvSpPr>
            <a:spLocks noChangeArrowheads="1"/>
          </p:cNvSpPr>
          <p:nvPr/>
        </p:nvSpPr>
        <p:spPr bwMode="auto">
          <a:xfrm>
            <a:off x="6629400" y="5486400"/>
            <a:ext cx="1819275" cy="1335088"/>
          </a:xfrm>
          <a:prstGeom prst="rect">
            <a:avLst/>
          </a:prstGeom>
          <a:noFill/>
          <a:ln w="762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2000" fill="hold"/>
                                        <p:tgtEl>
                                          <p:spTgt spid="98307"/>
                                        </p:tgtEl>
                                        <p:attrNameLst>
                                          <p:attrName>ppt_x</p:attrName>
                                        </p:attrNameLst>
                                      </p:cBhvr>
                                      <p:tavLst>
                                        <p:tav tm="0">
                                          <p:val>
                                            <p:strVal val="#ppt_x"/>
                                          </p:val>
                                        </p:tav>
                                        <p:tav tm="100000">
                                          <p:val>
                                            <p:strVal val="#ppt_x"/>
                                          </p:val>
                                        </p:tav>
                                      </p:tavLst>
                                    </p:anim>
                                    <p:anim calcmode="lin" valueType="num">
                                      <p:cBhvr additive="base">
                                        <p:cTn id="8" dur="2000" fill="hold"/>
                                        <p:tgtEl>
                                          <p:spTgt spid="983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r"/>
            <a:r>
              <a:rPr lang="en-US"/>
              <a:t>Chromosomes</a:t>
            </a:r>
          </a:p>
        </p:txBody>
      </p:sp>
      <p:sp>
        <p:nvSpPr>
          <p:cNvPr id="145414" name="Rectangle 6"/>
          <p:cNvSpPr>
            <a:spLocks noGrp="1" noChangeArrowheads="1"/>
          </p:cNvSpPr>
          <p:nvPr>
            <p:ph type="body" sz="half" idx="1"/>
          </p:nvPr>
        </p:nvSpPr>
        <p:spPr/>
        <p:txBody>
          <a:bodyPr/>
          <a:lstStyle/>
          <a:p>
            <a:endParaRPr lang="en-US"/>
          </a:p>
        </p:txBody>
      </p:sp>
      <p:sp>
        <p:nvSpPr>
          <p:cNvPr id="145415" name="Rectangle 7"/>
          <p:cNvSpPr>
            <a:spLocks noGrp="1" noChangeArrowheads="1"/>
          </p:cNvSpPr>
          <p:nvPr>
            <p:ph type="body" sz="half" idx="2"/>
          </p:nvPr>
        </p:nvSpPr>
        <p:spPr/>
        <p:txBody>
          <a:bodyPr/>
          <a:lstStyle/>
          <a:p>
            <a:r>
              <a:rPr lang="en-US"/>
              <a:t>Homologous Chromosome: The two chromosomes of a matching pair</a:t>
            </a:r>
          </a:p>
        </p:txBody>
      </p:sp>
      <p:pic>
        <p:nvPicPr>
          <p:cNvPr id="145413" name="Picture 5" descr="homologous"/>
          <p:cNvPicPr>
            <a:picLocks noChangeAspect="1" noChangeArrowheads="1"/>
          </p:cNvPicPr>
          <p:nvPr/>
        </p:nvPicPr>
        <p:blipFill>
          <a:blip r:embed="rId3"/>
          <a:srcRect/>
          <a:stretch>
            <a:fillRect/>
          </a:stretch>
        </p:blipFill>
        <p:spPr bwMode="auto">
          <a:xfrm>
            <a:off x="381000" y="209550"/>
            <a:ext cx="2954338" cy="66484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28600"/>
            <a:ext cx="7772400" cy="1143000"/>
          </a:xfrm>
        </p:spPr>
        <p:txBody>
          <a:bodyPr/>
          <a:lstStyle/>
          <a:p>
            <a:r>
              <a:rPr lang="en-US"/>
              <a:t>Gametogenesis</a:t>
            </a:r>
          </a:p>
        </p:txBody>
      </p:sp>
      <p:pic>
        <p:nvPicPr>
          <p:cNvPr id="36867" name="Picture 3" descr="gametogen_1"/>
          <p:cNvPicPr>
            <a:picLocks noChangeAspect="1" noChangeArrowheads="1"/>
          </p:cNvPicPr>
          <p:nvPr/>
        </p:nvPicPr>
        <p:blipFill>
          <a:blip r:embed="rId3"/>
          <a:srcRect/>
          <a:stretch>
            <a:fillRect/>
          </a:stretch>
        </p:blipFill>
        <p:spPr bwMode="auto">
          <a:xfrm>
            <a:off x="381000" y="1752600"/>
            <a:ext cx="8229600" cy="47815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Gametogenesis</a:t>
            </a:r>
          </a:p>
        </p:txBody>
      </p:sp>
      <p:pic>
        <p:nvPicPr>
          <p:cNvPr id="37891" name="Picture 3" descr="gametogen_2"/>
          <p:cNvPicPr>
            <a:picLocks noChangeAspect="1" noChangeArrowheads="1"/>
          </p:cNvPicPr>
          <p:nvPr/>
        </p:nvPicPr>
        <p:blipFill>
          <a:blip r:embed="rId3"/>
          <a:srcRect/>
          <a:stretch>
            <a:fillRect/>
          </a:stretch>
        </p:blipFill>
        <p:spPr bwMode="auto">
          <a:xfrm>
            <a:off x="457200" y="1676400"/>
            <a:ext cx="7924800" cy="48752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Spermatogenesis &amp; Oogenesis</a:t>
            </a:r>
          </a:p>
        </p:txBody>
      </p:sp>
      <p:sp>
        <p:nvSpPr>
          <p:cNvPr id="38915" name="Rectangle 3"/>
          <p:cNvSpPr>
            <a:spLocks noGrp="1" noChangeArrowheads="1"/>
          </p:cNvSpPr>
          <p:nvPr>
            <p:ph type="body" sz="half" idx="1"/>
          </p:nvPr>
        </p:nvSpPr>
        <p:spPr/>
        <p:txBody>
          <a:bodyPr/>
          <a:lstStyle/>
          <a:p>
            <a:endParaRPr lang="en-US" sz="2800"/>
          </a:p>
        </p:txBody>
      </p:sp>
      <p:pic>
        <p:nvPicPr>
          <p:cNvPr id="38916" name="Picture 4" descr="oogenesis"/>
          <p:cNvPicPr>
            <a:picLocks noChangeAspect="1" noChangeArrowheads="1"/>
          </p:cNvPicPr>
          <p:nvPr>
            <p:ph type="clipArt" sz="half" idx="2"/>
          </p:nvPr>
        </p:nvPicPr>
        <p:blipFill>
          <a:blip r:embed="rId3"/>
          <a:srcRect b="3703"/>
          <a:stretch>
            <a:fillRect/>
          </a:stretch>
        </p:blipFill>
        <p:spPr>
          <a:xfrm>
            <a:off x="4743450" y="1981200"/>
            <a:ext cx="3619500" cy="3962400"/>
          </a:xfrm>
        </p:spPr>
      </p:pic>
      <p:pic>
        <p:nvPicPr>
          <p:cNvPr id="38917" name="Picture 5" descr="spermatogenesis"/>
          <p:cNvPicPr>
            <a:picLocks noChangeAspect="1" noChangeArrowheads="1"/>
          </p:cNvPicPr>
          <p:nvPr/>
        </p:nvPicPr>
        <p:blipFill>
          <a:blip r:embed="rId4"/>
          <a:srcRect b="3636"/>
          <a:stretch>
            <a:fillRect/>
          </a:stretch>
        </p:blipFill>
        <p:spPr bwMode="auto">
          <a:xfrm>
            <a:off x="609600" y="1981200"/>
            <a:ext cx="3886200" cy="4038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Sperm Meiosis</a:t>
            </a:r>
          </a:p>
        </p:txBody>
      </p:sp>
      <p:pic>
        <p:nvPicPr>
          <p:cNvPr id="39939" name="Picture 3" descr="sperm meiosis"/>
          <p:cNvPicPr>
            <a:picLocks noChangeAspect="1" noChangeArrowheads="1"/>
          </p:cNvPicPr>
          <p:nvPr>
            <p:ph idx="1"/>
          </p:nvPr>
        </p:nvPicPr>
        <p:blipFill>
          <a:blip r:embed="rId3"/>
          <a:srcRect/>
          <a:stretch>
            <a:fillRect/>
          </a:stretch>
        </p:blipFill>
        <p:spPr>
          <a:xfrm>
            <a:off x="685800" y="2211388"/>
            <a:ext cx="7772400" cy="36528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Oocyte</a:t>
            </a:r>
          </a:p>
        </p:txBody>
      </p:sp>
      <p:pic>
        <p:nvPicPr>
          <p:cNvPr id="40963" name="Picture 3" descr="oocyte"/>
          <p:cNvPicPr>
            <a:picLocks noChangeAspect="1" noChangeArrowheads="1"/>
          </p:cNvPicPr>
          <p:nvPr>
            <p:ph idx="1"/>
          </p:nvPr>
        </p:nvPicPr>
        <p:blipFill>
          <a:blip r:embed="rId3"/>
          <a:srcRect/>
          <a:stretch>
            <a:fillRect/>
          </a:stretch>
        </p:blipFill>
        <p:spPr>
          <a:xfrm>
            <a:off x="685800" y="2011363"/>
            <a:ext cx="7772400" cy="40544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End results of gametogenesis</a:t>
            </a:r>
          </a:p>
        </p:txBody>
      </p:sp>
      <p:sp>
        <p:nvSpPr>
          <p:cNvPr id="41987" name="Rectangle 3"/>
          <p:cNvSpPr>
            <a:spLocks noGrp="1" noChangeArrowheads="1"/>
          </p:cNvSpPr>
          <p:nvPr>
            <p:ph type="body" idx="1"/>
          </p:nvPr>
        </p:nvSpPr>
        <p:spPr/>
        <p:txBody>
          <a:bodyPr/>
          <a:lstStyle/>
          <a:p>
            <a:r>
              <a:rPr lang="en-US"/>
              <a:t>The divisions that create gametes result in 4 </a:t>
            </a:r>
            <a:r>
              <a:rPr lang="en-US" b="1"/>
              <a:t>spermatids</a:t>
            </a:r>
            <a:r>
              <a:rPr lang="en-US"/>
              <a:t> in the male and 1 </a:t>
            </a:r>
            <a:r>
              <a:rPr lang="en-US" b="1"/>
              <a:t>egg</a:t>
            </a:r>
            <a:r>
              <a:rPr lang="en-US"/>
              <a:t> in the female.</a:t>
            </a:r>
          </a:p>
          <a:p>
            <a:r>
              <a:rPr lang="en-US"/>
              <a:t>There can be as many as 3 </a:t>
            </a:r>
            <a:r>
              <a:rPr lang="en-US" b="1"/>
              <a:t>polar bodies</a:t>
            </a:r>
            <a:r>
              <a:rPr lang="en-US"/>
              <a:t> that also form in the female. They are small and have sacrificed their cytoplasm and organelles for the good of the one large egg.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Twins</a:t>
            </a:r>
          </a:p>
        </p:txBody>
      </p:sp>
      <p:pic>
        <p:nvPicPr>
          <p:cNvPr id="78851" name="Picture 3" descr="twins"/>
          <p:cNvPicPr>
            <a:picLocks noChangeAspect="1" noChangeArrowheads="1"/>
          </p:cNvPicPr>
          <p:nvPr>
            <p:ph idx="1"/>
          </p:nvPr>
        </p:nvPicPr>
        <p:blipFill>
          <a:blip r:embed="rId3"/>
          <a:srcRect b="4546"/>
          <a:stretch>
            <a:fillRect/>
          </a:stretch>
        </p:blipFill>
        <p:spPr>
          <a:xfrm>
            <a:off x="762000" y="1524000"/>
            <a:ext cx="7772400" cy="4800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0"/>
            <a:ext cx="7772400" cy="1143000"/>
          </a:xfrm>
        </p:spPr>
        <p:txBody>
          <a:bodyPr/>
          <a:lstStyle/>
          <a:p>
            <a:r>
              <a:rPr lang="en-US"/>
              <a:t>Sex determination</a:t>
            </a:r>
          </a:p>
        </p:txBody>
      </p:sp>
      <p:sp>
        <p:nvSpPr>
          <p:cNvPr id="43011" name="Rectangle 3"/>
          <p:cNvSpPr>
            <a:spLocks noGrp="1" noChangeArrowheads="1"/>
          </p:cNvSpPr>
          <p:nvPr>
            <p:ph type="body" idx="1"/>
          </p:nvPr>
        </p:nvSpPr>
        <p:spPr>
          <a:xfrm>
            <a:off x="304800" y="1066800"/>
            <a:ext cx="8458200" cy="5486400"/>
          </a:xfrm>
        </p:spPr>
        <p:txBody>
          <a:bodyPr/>
          <a:lstStyle/>
          <a:p>
            <a:r>
              <a:rPr lang="en-US"/>
              <a:t>The sex of a child is always determined by the </a:t>
            </a:r>
            <a:r>
              <a:rPr lang="en-US" u="sng"/>
              <a:t>sperm of the father</a:t>
            </a:r>
            <a:r>
              <a:rPr lang="en-US"/>
              <a:t>. Any presence of a Y chromosome makes the person a male.</a:t>
            </a:r>
          </a:p>
          <a:p>
            <a:r>
              <a:rPr lang="en-US"/>
              <a:t>The mother’s eggs always carry an X chromosome.</a:t>
            </a:r>
          </a:p>
          <a:p>
            <a:r>
              <a:rPr lang="en-US"/>
              <a:t>If the sperm that fertilizes the egg carries an X chromosome, the child will be a girl and if it carries a Y chromosome the child will be a boy.</a:t>
            </a:r>
          </a:p>
          <a:p>
            <a:r>
              <a:rPr lang="en-US"/>
              <a:t>Girl=XX</a:t>
            </a:r>
          </a:p>
          <a:p>
            <a:r>
              <a:rPr lang="en-US"/>
              <a:t>Boy=XY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Mutations</a:t>
            </a:r>
          </a:p>
        </p:txBody>
      </p:sp>
      <p:sp>
        <p:nvSpPr>
          <p:cNvPr id="44035" name="Rectangle 3"/>
          <p:cNvSpPr>
            <a:spLocks noGrp="1" noChangeArrowheads="1"/>
          </p:cNvSpPr>
          <p:nvPr>
            <p:ph type="body" idx="1"/>
          </p:nvPr>
        </p:nvSpPr>
        <p:spPr/>
        <p:txBody>
          <a:bodyPr/>
          <a:lstStyle/>
          <a:p>
            <a:r>
              <a:rPr lang="en-US"/>
              <a:t>There are many types of mutations that can occur in DNA. </a:t>
            </a:r>
          </a:p>
          <a:p>
            <a:r>
              <a:rPr lang="en-US"/>
              <a:t>If the mutation involves one or only a few base pairs (only one gene), it is called a </a:t>
            </a:r>
            <a:r>
              <a:rPr lang="en-US" b="1" u="sng"/>
              <a:t>point mutation</a:t>
            </a:r>
            <a:r>
              <a:rPr lang="en-US"/>
              <a:t>. </a:t>
            </a:r>
          </a:p>
          <a:p>
            <a:pPr lvl="1"/>
            <a:r>
              <a:rPr lang="en-US" b="1"/>
              <a:t>Substitution</a:t>
            </a:r>
            <a:r>
              <a:rPr lang="en-US"/>
              <a:t>-effects only one amino acid</a:t>
            </a:r>
          </a:p>
          <a:p>
            <a:pPr lvl="1"/>
            <a:r>
              <a:rPr lang="en-US" b="1"/>
              <a:t>Frame shift</a:t>
            </a:r>
            <a:r>
              <a:rPr lang="en-US"/>
              <a:t>-can effect the entire protein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karyotype"/>
          <p:cNvPicPr>
            <a:picLocks noChangeAspect="1" noChangeArrowheads="1"/>
          </p:cNvPicPr>
          <p:nvPr/>
        </p:nvPicPr>
        <p:blipFill>
          <a:blip r:embed="rId3"/>
          <a:srcRect b="3334"/>
          <a:stretch>
            <a:fillRect/>
          </a:stretch>
        </p:blipFill>
        <p:spPr bwMode="auto">
          <a:xfrm>
            <a:off x="0" y="0"/>
            <a:ext cx="9144000" cy="6858000"/>
          </a:xfrm>
          <a:prstGeom prst="rect">
            <a:avLst/>
          </a:prstGeom>
          <a:noFill/>
        </p:spPr>
      </p:pic>
      <p:sp>
        <p:nvSpPr>
          <p:cNvPr id="95235" name="Text Box 3"/>
          <p:cNvSpPr txBox="1">
            <a:spLocks noChangeArrowheads="1"/>
          </p:cNvSpPr>
          <p:nvPr/>
        </p:nvSpPr>
        <p:spPr bwMode="auto">
          <a:xfrm>
            <a:off x="0" y="6278563"/>
            <a:ext cx="2209800" cy="579437"/>
          </a:xfrm>
          <a:prstGeom prst="rect">
            <a:avLst/>
          </a:prstGeom>
          <a:noFill/>
          <a:ln w="9525">
            <a:noFill/>
            <a:miter lim="800000"/>
            <a:headEnd/>
            <a:tailEnd/>
          </a:ln>
          <a:effectLst/>
        </p:spPr>
        <p:txBody>
          <a:bodyPr>
            <a:spAutoFit/>
          </a:bodyPr>
          <a:lstStyle/>
          <a:p>
            <a:pPr>
              <a:spcBef>
                <a:spcPct val="50000"/>
              </a:spcBef>
            </a:pPr>
            <a:r>
              <a:rPr lang="en-US" sz="3200">
                <a:solidFill>
                  <a:srgbClr val="FA4EB4"/>
                </a:solidFill>
                <a:latin typeface="Times New Roman" pitchFamily="18" charset="0"/>
              </a:rPr>
              <a:t>GENETICS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0"/>
            <a:ext cx="7772400" cy="1462088"/>
          </a:xfrm>
        </p:spPr>
        <p:txBody>
          <a:bodyPr/>
          <a:lstStyle/>
          <a:p>
            <a:r>
              <a:rPr lang="en-US"/>
              <a:t>The Human Life Cycle</a:t>
            </a:r>
          </a:p>
        </p:txBody>
      </p:sp>
      <p:sp>
        <p:nvSpPr>
          <p:cNvPr id="147460" name="Rectangle 4"/>
          <p:cNvSpPr>
            <a:spLocks noGrp="1" noChangeArrowheads="1"/>
          </p:cNvSpPr>
          <p:nvPr>
            <p:ph idx="1"/>
          </p:nvPr>
        </p:nvSpPr>
        <p:spPr/>
        <p:txBody>
          <a:bodyPr/>
          <a:lstStyle/>
          <a:p>
            <a:endParaRPr lang="en-US"/>
          </a:p>
        </p:txBody>
      </p:sp>
      <p:pic>
        <p:nvPicPr>
          <p:cNvPr id="147462" name="Picture 6" descr="lifecycle"/>
          <p:cNvPicPr>
            <a:picLocks noChangeAspect="1" noChangeArrowheads="1"/>
          </p:cNvPicPr>
          <p:nvPr/>
        </p:nvPicPr>
        <p:blipFill>
          <a:blip r:embed="rId3"/>
          <a:srcRect/>
          <a:stretch>
            <a:fillRect/>
          </a:stretch>
        </p:blipFill>
        <p:spPr bwMode="auto">
          <a:xfrm>
            <a:off x="2486025" y="1371600"/>
            <a:ext cx="4638675" cy="5486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r>
              <a:rPr lang="en-US"/>
              <a:t>Chromosomal mutations</a:t>
            </a:r>
          </a:p>
        </p:txBody>
      </p:sp>
      <p:sp>
        <p:nvSpPr>
          <p:cNvPr id="45059" name="Rectangle 3"/>
          <p:cNvSpPr>
            <a:spLocks noGrp="1" noChangeArrowheads="1"/>
          </p:cNvSpPr>
          <p:nvPr>
            <p:ph type="body" idx="1"/>
          </p:nvPr>
        </p:nvSpPr>
        <p:spPr>
          <a:xfrm>
            <a:off x="228600" y="1066800"/>
            <a:ext cx="8229600" cy="5562600"/>
          </a:xfrm>
        </p:spPr>
        <p:txBody>
          <a:bodyPr/>
          <a:lstStyle/>
          <a:p>
            <a:r>
              <a:rPr lang="en-US" sz="2800" b="1" u="sng"/>
              <a:t>Duplication</a:t>
            </a:r>
            <a:r>
              <a:rPr lang="en-US" sz="2800"/>
              <a:t> occurs when a piece of a chromosome is duplicated and becomes too long.</a:t>
            </a:r>
          </a:p>
          <a:p>
            <a:r>
              <a:rPr lang="en-US" sz="2800" b="1" u="sng"/>
              <a:t>Deletion</a:t>
            </a:r>
            <a:r>
              <a:rPr lang="en-US" sz="2800"/>
              <a:t> occurs when a piece of chromosome is entirely lost or broken off.</a:t>
            </a:r>
          </a:p>
          <a:p>
            <a:r>
              <a:rPr lang="en-US" sz="2800" b="1" u="sng"/>
              <a:t>Inversion</a:t>
            </a:r>
            <a:r>
              <a:rPr lang="en-US" sz="2800"/>
              <a:t> occurs when a chromosome piece breaks off and is reinserted in reverse orientation.</a:t>
            </a:r>
          </a:p>
          <a:p>
            <a:r>
              <a:rPr lang="en-US" sz="2800" b="1" u="sng"/>
              <a:t>Translocation</a:t>
            </a:r>
            <a:r>
              <a:rPr lang="en-US" sz="2800"/>
              <a:t> occurs when a piece of a chromosome breaks off and is attached to a different chromosome.</a:t>
            </a:r>
          </a:p>
          <a:p>
            <a:r>
              <a:rPr lang="en-US" sz="2800" b="1" u="sng"/>
              <a:t>Nondisjunction</a:t>
            </a:r>
            <a:r>
              <a:rPr lang="en-US" sz="2800"/>
              <a:t> occurs when an entire chromosome fails to separate in meiosis. One gamete will receive an extra chromosome and the other will lack the chromosome entirely.</a:t>
            </a:r>
            <a:r>
              <a:rPr lang="en-US"/>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Nondisjunction</a:t>
            </a:r>
          </a:p>
        </p:txBody>
      </p:sp>
      <p:pic>
        <p:nvPicPr>
          <p:cNvPr id="46083" name="Picture 3" descr="nondisjunction"/>
          <p:cNvPicPr>
            <a:picLocks noChangeAspect="1" noChangeArrowheads="1"/>
          </p:cNvPicPr>
          <p:nvPr>
            <p:ph idx="1"/>
          </p:nvPr>
        </p:nvPicPr>
        <p:blipFill>
          <a:blip r:embed="rId3"/>
          <a:srcRect b="5000"/>
          <a:stretch>
            <a:fillRect/>
          </a:stretch>
        </p:blipFill>
        <p:spPr>
          <a:xfrm>
            <a:off x="685800" y="1981200"/>
            <a:ext cx="8001000" cy="4343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Chromosome mutations</a:t>
            </a:r>
          </a:p>
        </p:txBody>
      </p:sp>
      <p:graphicFrame>
        <p:nvGraphicFramePr>
          <p:cNvPr id="75779" name="Object 3"/>
          <p:cNvGraphicFramePr>
            <a:graphicFrameLocks noChangeAspect="1"/>
          </p:cNvGraphicFramePr>
          <p:nvPr>
            <p:ph idx="1"/>
          </p:nvPr>
        </p:nvGraphicFramePr>
        <p:xfrm>
          <a:off x="1609725" y="2257425"/>
          <a:ext cx="5924550" cy="3562350"/>
        </p:xfrm>
        <a:graphic>
          <a:graphicData uri="http://schemas.openxmlformats.org/presentationml/2006/ole">
            <p:oleObj spid="_x0000_s75779" name="Photo Editor Photo" r:id="rId3" imgW="5924854" imgH="3561905" progId="MSPhotoEd.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utation_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utation_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meiosis"/>
          <p:cNvPicPr>
            <a:picLocks noChangeAspect="1" noChangeArrowheads="1"/>
          </p:cNvPicPr>
          <p:nvPr/>
        </p:nvPicPr>
        <p:blipFill>
          <a:blip r:embed="rId3"/>
          <a:srcRect/>
          <a:stretch>
            <a:fillRect/>
          </a:stretch>
        </p:blipFill>
        <p:spPr bwMode="auto">
          <a:xfrm>
            <a:off x="5767388" y="2895600"/>
            <a:ext cx="3376612" cy="3962400"/>
          </a:xfrm>
          <a:prstGeom prst="rect">
            <a:avLst/>
          </a:prstGeom>
          <a:noFill/>
        </p:spPr>
      </p:pic>
      <p:sp>
        <p:nvSpPr>
          <p:cNvPr id="89091" name="Rectangle 3"/>
          <p:cNvSpPr>
            <a:spLocks noGrp="1" noChangeArrowheads="1"/>
          </p:cNvSpPr>
          <p:nvPr>
            <p:ph type="title"/>
          </p:nvPr>
        </p:nvSpPr>
        <p:spPr/>
        <p:txBody>
          <a:bodyPr/>
          <a:lstStyle/>
          <a:p>
            <a:r>
              <a:rPr lang="en-US"/>
              <a:t>Meiosis </a:t>
            </a:r>
            <a:br>
              <a:rPr lang="en-US"/>
            </a:br>
            <a:endParaRPr lang="en-US"/>
          </a:p>
        </p:txBody>
      </p:sp>
      <p:sp>
        <p:nvSpPr>
          <p:cNvPr id="89092" name="Rectangle 4"/>
          <p:cNvSpPr>
            <a:spLocks noGrp="1" noChangeArrowheads="1"/>
          </p:cNvSpPr>
          <p:nvPr>
            <p:ph type="body" idx="1"/>
          </p:nvPr>
        </p:nvSpPr>
        <p:spPr>
          <a:xfrm>
            <a:off x="0" y="990600"/>
            <a:ext cx="5867400" cy="5410200"/>
          </a:xfrm>
        </p:spPr>
        <p:txBody>
          <a:bodyPr/>
          <a:lstStyle/>
          <a:p>
            <a:pPr>
              <a:buFontTx/>
              <a:buNone/>
            </a:pPr>
            <a:r>
              <a:rPr lang="en-US" sz="2400"/>
              <a:t>Produce 4 haploid gametes through</a:t>
            </a:r>
          </a:p>
          <a:p>
            <a:pPr>
              <a:buFontTx/>
              <a:buNone/>
            </a:pPr>
            <a:endParaRPr lang="en-US" sz="2400"/>
          </a:p>
          <a:p>
            <a:pPr>
              <a:buFontTx/>
              <a:buChar char="-"/>
            </a:pPr>
            <a:r>
              <a:rPr lang="en-US" sz="2400"/>
              <a:t>Interphase – replication of DNA</a:t>
            </a:r>
          </a:p>
          <a:p>
            <a:pPr>
              <a:buFontTx/>
              <a:buChar char="-"/>
            </a:pPr>
            <a:endParaRPr lang="en-US" sz="1800"/>
          </a:p>
          <a:p>
            <a:pPr>
              <a:buFontTx/>
              <a:buChar char="-"/>
            </a:pPr>
            <a:r>
              <a:rPr lang="en-US" sz="2400"/>
              <a:t>Meiosis I – separation of homologous chromosomes</a:t>
            </a:r>
            <a:r>
              <a:rPr lang="en-US" sz="2000"/>
              <a:t> </a:t>
            </a:r>
          </a:p>
          <a:p>
            <a:pPr>
              <a:buFontTx/>
              <a:buNone/>
            </a:pPr>
            <a:r>
              <a:rPr lang="en-US" sz="1400"/>
              <a:t>	(in 4-5 steps: prophase I, metaphase I, anaphase I, and telophase I and cytokinesis I)</a:t>
            </a:r>
          </a:p>
          <a:p>
            <a:pPr>
              <a:buFontTx/>
              <a:buNone/>
            </a:pPr>
            <a:endParaRPr lang="en-US" sz="1400"/>
          </a:p>
          <a:p>
            <a:pPr>
              <a:buFontTx/>
              <a:buChar char="-"/>
            </a:pPr>
            <a:r>
              <a:rPr lang="en-US" sz="2400"/>
              <a:t>Meiosis II – separation of sister chromatids </a:t>
            </a:r>
          </a:p>
          <a:p>
            <a:pPr>
              <a:buFontTx/>
              <a:buNone/>
            </a:pPr>
            <a:r>
              <a:rPr lang="en-US" sz="1400"/>
              <a:t>	(prophase II, metaphase II, anaphase II, telophase II and cytokinesis II)</a:t>
            </a:r>
          </a:p>
          <a:p>
            <a:pPr>
              <a:buFontTx/>
              <a:buChar char="-"/>
            </a:pPr>
            <a:endParaRPr lang="en-US" sz="1400"/>
          </a:p>
          <a:p>
            <a:pPr>
              <a:buFontTx/>
              <a:buNone/>
            </a:pPr>
            <a:r>
              <a:rPr lang="en-US"/>
              <a:t>Only occurs in gonads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MEIOSIS</a:t>
            </a:r>
          </a:p>
        </p:txBody>
      </p:sp>
      <p:pic>
        <p:nvPicPr>
          <p:cNvPr id="23555" name="Picture 3" descr="meiosisover"/>
          <p:cNvPicPr>
            <a:picLocks noChangeAspect="1" noChangeArrowheads="1"/>
          </p:cNvPicPr>
          <p:nvPr/>
        </p:nvPicPr>
        <p:blipFill>
          <a:blip r:embed="rId3"/>
          <a:srcRect/>
          <a:stretch>
            <a:fillRect/>
          </a:stretch>
        </p:blipFill>
        <p:spPr bwMode="auto">
          <a:xfrm>
            <a:off x="838200" y="1600200"/>
            <a:ext cx="7391400" cy="4906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Interphase</a:t>
            </a:r>
          </a:p>
        </p:txBody>
      </p:sp>
      <p:sp>
        <p:nvSpPr>
          <p:cNvPr id="99331" name="Rectangle 3"/>
          <p:cNvSpPr>
            <a:spLocks noGrp="1" noChangeArrowheads="1"/>
          </p:cNvSpPr>
          <p:nvPr>
            <p:ph type="body" idx="1"/>
          </p:nvPr>
        </p:nvSpPr>
        <p:spPr/>
        <p:txBody>
          <a:bodyPr/>
          <a:lstStyle/>
          <a:p>
            <a:r>
              <a:rPr lang="en-US"/>
              <a:t>Growth and sythesis of DNA (and copy organelles)</a:t>
            </a:r>
          </a:p>
          <a:p>
            <a:r>
              <a:rPr lang="en-US"/>
              <a:t>Same as mitosis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Meiosis I</a:t>
            </a:r>
          </a:p>
        </p:txBody>
      </p:sp>
      <p:sp>
        <p:nvSpPr>
          <p:cNvPr id="100355" name="Rectangle 3"/>
          <p:cNvSpPr>
            <a:spLocks noGrp="1" noChangeArrowheads="1"/>
          </p:cNvSpPr>
          <p:nvPr>
            <p:ph type="body" idx="1"/>
          </p:nvPr>
        </p:nvSpPr>
        <p:spPr/>
        <p:txBody>
          <a:bodyPr/>
          <a:lstStyle/>
          <a:p>
            <a:r>
              <a:rPr lang="en-US"/>
              <a:t>division of nucleus (and cell) to form 2 haploid cells by splitting homologous pairs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iosis2"/>
          <p:cNvPicPr>
            <a:picLocks noChangeAspect="1" noChangeArrowheads="1"/>
          </p:cNvPicPr>
          <p:nvPr/>
        </p:nvPicPr>
        <p:blipFill>
          <a:blip r:embed="rId3"/>
          <a:srcRect l="13675" t="27448" r="7692" b="27950"/>
          <a:stretch>
            <a:fillRect/>
          </a:stretch>
        </p:blipFill>
        <p:spPr bwMode="auto">
          <a:xfrm>
            <a:off x="228600" y="1600200"/>
            <a:ext cx="8686800" cy="2971800"/>
          </a:xfrm>
          <a:prstGeom prst="rect">
            <a:avLst/>
          </a:prstGeom>
          <a:noFill/>
        </p:spPr>
      </p:pic>
      <p:sp>
        <p:nvSpPr>
          <p:cNvPr id="28675" name="Text Box 3"/>
          <p:cNvSpPr txBox="1">
            <a:spLocks noChangeArrowheads="1"/>
          </p:cNvSpPr>
          <p:nvPr/>
        </p:nvSpPr>
        <p:spPr bwMode="auto">
          <a:xfrm>
            <a:off x="1066800" y="457200"/>
            <a:ext cx="6324600" cy="701675"/>
          </a:xfrm>
          <a:prstGeom prst="rect">
            <a:avLst/>
          </a:prstGeom>
          <a:noFill/>
          <a:ln w="9525">
            <a:noFill/>
            <a:miter lim="800000"/>
            <a:headEnd/>
            <a:tailEnd/>
          </a:ln>
          <a:effectLst/>
        </p:spPr>
        <p:txBody>
          <a:bodyPr>
            <a:spAutoFit/>
          </a:bodyPr>
          <a:lstStyle/>
          <a:p>
            <a:pPr eaLnBrk="1" hangingPunct="1">
              <a:spcBef>
                <a:spcPct val="50000"/>
              </a:spcBef>
            </a:pPr>
            <a:r>
              <a:rPr lang="en-US" sz="4000">
                <a:latin typeface="Times New Roman" pitchFamily="18" charset="0"/>
              </a:rPr>
              <a:t>Prophase I</a:t>
            </a:r>
          </a:p>
        </p:txBody>
      </p:sp>
      <p:sp>
        <p:nvSpPr>
          <p:cNvPr id="28676" name="Text Box 4"/>
          <p:cNvSpPr txBox="1">
            <a:spLocks noChangeArrowheads="1"/>
          </p:cNvSpPr>
          <p:nvPr/>
        </p:nvSpPr>
        <p:spPr bwMode="auto">
          <a:xfrm>
            <a:off x="457200" y="4724400"/>
            <a:ext cx="8686800" cy="1235075"/>
          </a:xfrm>
          <a:prstGeom prst="rect">
            <a:avLst/>
          </a:prstGeom>
          <a:noFill/>
          <a:ln w="9525">
            <a:noFill/>
            <a:miter lim="800000"/>
            <a:headEnd/>
            <a:tailEnd/>
          </a:ln>
          <a:effectLst/>
        </p:spPr>
        <p:txBody>
          <a:bodyPr>
            <a:spAutoFit/>
          </a:bodyPr>
          <a:lstStyle/>
          <a:p>
            <a:pPr eaLnBrk="1" hangingPunct="1">
              <a:spcBef>
                <a:spcPct val="50000"/>
              </a:spcBef>
            </a:pPr>
            <a:r>
              <a:rPr lang="en-US" sz="3000">
                <a:latin typeface="Times New Roman" pitchFamily="18" charset="0"/>
              </a:rPr>
              <a:t>Synapsis – pairing of the homologous chromosomes</a:t>
            </a:r>
          </a:p>
          <a:p>
            <a:pPr eaLnBrk="1" hangingPunct="1">
              <a:spcBef>
                <a:spcPct val="50000"/>
              </a:spcBef>
            </a:pPr>
            <a:r>
              <a:rPr lang="en-US" sz="3000">
                <a:latin typeface="Times New Roman" pitchFamily="18" charset="0"/>
              </a:rPr>
              <a:t>Tetrad – homologous pair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96938" y="361950"/>
            <a:ext cx="7204075" cy="1168400"/>
          </a:xfrm>
        </p:spPr>
        <p:txBody>
          <a:bodyPr/>
          <a:lstStyle/>
          <a:p>
            <a:r>
              <a:rPr lang="en-US"/>
              <a:t>Prophase I</a:t>
            </a:r>
          </a:p>
        </p:txBody>
      </p:sp>
      <p:sp>
        <p:nvSpPr>
          <p:cNvPr id="26627" name="Rectangle 3"/>
          <p:cNvSpPr>
            <a:spLocks noGrp="1" noChangeArrowheads="1"/>
          </p:cNvSpPr>
          <p:nvPr>
            <p:ph type="body" idx="1"/>
          </p:nvPr>
        </p:nvSpPr>
        <p:spPr>
          <a:xfrm>
            <a:off x="457200" y="1371600"/>
            <a:ext cx="4876800" cy="5105400"/>
          </a:xfrm>
        </p:spPr>
        <p:txBody>
          <a:bodyPr/>
          <a:lstStyle/>
          <a:p>
            <a:r>
              <a:rPr lang="en-US" sz="2800"/>
              <a:t>The homologous pairs meet and join together to form a </a:t>
            </a:r>
            <a:r>
              <a:rPr lang="en-US" sz="2800" b="1"/>
              <a:t>tetrad</a:t>
            </a:r>
            <a:r>
              <a:rPr lang="en-US" sz="2800"/>
              <a:t> (four chromatids all together)</a:t>
            </a:r>
          </a:p>
          <a:p>
            <a:endParaRPr lang="en-US" sz="2800"/>
          </a:p>
          <a:p>
            <a:r>
              <a:rPr lang="en-US" sz="2800"/>
              <a:t>This process is called </a:t>
            </a:r>
            <a:r>
              <a:rPr lang="en-US" sz="2800" b="1"/>
              <a:t>synapsis</a:t>
            </a:r>
            <a:endParaRPr lang="en-US" sz="2800"/>
          </a:p>
        </p:txBody>
      </p:sp>
      <p:pic>
        <p:nvPicPr>
          <p:cNvPr id="26629" name="Picture 5" descr="tetrad"/>
          <p:cNvPicPr>
            <a:picLocks noChangeAspect="1" noChangeArrowheads="1"/>
          </p:cNvPicPr>
          <p:nvPr/>
        </p:nvPicPr>
        <p:blipFill>
          <a:blip r:embed="rId3"/>
          <a:srcRect/>
          <a:stretch>
            <a:fillRect/>
          </a:stretch>
        </p:blipFill>
        <p:spPr bwMode="auto">
          <a:xfrm>
            <a:off x="5343525" y="1371600"/>
            <a:ext cx="3800475" cy="25749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276</TotalTime>
  <Words>577</Words>
  <Application>Microsoft PowerPoint</Application>
  <PresentationFormat>On-screen Show (4:3)</PresentationFormat>
  <Paragraphs>109</Paragraphs>
  <Slides>34</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Times New Roman</vt:lpstr>
      <vt:lpstr>Arial Black</vt:lpstr>
      <vt:lpstr>Wingdings</vt:lpstr>
      <vt:lpstr>Arial</vt:lpstr>
      <vt:lpstr>Fireworks</vt:lpstr>
      <vt:lpstr>Microsoft Photo Editor 3.0 Photo</vt:lpstr>
      <vt:lpstr>Meiosis</vt:lpstr>
      <vt:lpstr>Chromosomes</vt:lpstr>
      <vt:lpstr>The Human Life Cycle</vt:lpstr>
      <vt:lpstr>Meiosis  </vt:lpstr>
      <vt:lpstr>MEIOSIS</vt:lpstr>
      <vt:lpstr>Interphase</vt:lpstr>
      <vt:lpstr>Meiosis I</vt:lpstr>
      <vt:lpstr>Slide 8</vt:lpstr>
      <vt:lpstr>Prophase I</vt:lpstr>
      <vt:lpstr>Crossing over</vt:lpstr>
      <vt:lpstr>Slide 11</vt:lpstr>
      <vt:lpstr>Slide 12</vt:lpstr>
      <vt:lpstr>Meiosis II</vt:lpstr>
      <vt:lpstr>Slide 14</vt:lpstr>
      <vt:lpstr>Slide 15</vt:lpstr>
      <vt:lpstr>Slide 16</vt:lpstr>
      <vt:lpstr>Slide 17</vt:lpstr>
      <vt:lpstr>Nondisjunction</vt:lpstr>
      <vt:lpstr>Karyotype</vt:lpstr>
      <vt:lpstr>Gametogenesis</vt:lpstr>
      <vt:lpstr>Gametogenesis</vt:lpstr>
      <vt:lpstr>Spermatogenesis &amp; Oogenesis</vt:lpstr>
      <vt:lpstr>Sperm Meiosis</vt:lpstr>
      <vt:lpstr>Oocyte</vt:lpstr>
      <vt:lpstr>End results of gametogenesis</vt:lpstr>
      <vt:lpstr>Twins</vt:lpstr>
      <vt:lpstr>Sex determination</vt:lpstr>
      <vt:lpstr>Mutations</vt:lpstr>
      <vt:lpstr>Slide 29</vt:lpstr>
      <vt:lpstr>Chromosomal mutations</vt:lpstr>
      <vt:lpstr>Nondisjunction</vt:lpstr>
      <vt:lpstr>Chromosome mutations</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PCS</cp:lastModifiedBy>
  <cp:revision>21</cp:revision>
  <dcterms:created xsi:type="dcterms:W3CDTF">1601-01-01T00:00:00Z</dcterms:created>
  <dcterms:modified xsi:type="dcterms:W3CDTF">2010-04-06T11:53:49Z</dcterms:modified>
</cp:coreProperties>
</file>