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6" r:id="rId2"/>
    <p:sldId id="275" r:id="rId3"/>
    <p:sldId id="265" r:id="rId4"/>
    <p:sldId id="267" r:id="rId5"/>
    <p:sldId id="263" r:id="rId6"/>
    <p:sldId id="260" r:id="rId7"/>
    <p:sldId id="268" r:id="rId8"/>
    <p:sldId id="269" r:id="rId9"/>
    <p:sldId id="270" r:id="rId10"/>
    <p:sldId id="271" r:id="rId11"/>
    <p:sldId id="272" r:id="rId12"/>
    <p:sldId id="273" r:id="rId13"/>
    <p:sldId id="261" r:id="rId14"/>
    <p:sldId id="262" r:id="rId15"/>
    <p:sldId id="274" r:id="rId16"/>
    <p:sldId id="276" r:id="rId17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1" autoAdjust="0"/>
    <p:restoredTop sz="94660"/>
  </p:normalViewPr>
  <p:slideViewPr>
    <p:cSldViewPr>
      <p:cViewPr varScale="1">
        <p:scale>
          <a:sx n="74" d="100"/>
          <a:sy n="74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76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22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>
              <a:buFontTx/>
              <a:buNone/>
              <a:defRPr lang="en-US" sz="48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2/19/2013</a:t>
            </a:fld>
            <a:endParaRPr lang="en-US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date or details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2/19/2013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2/19/2013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2/19/2013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2/19/2013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2/19/2013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Portrait with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2/19/2013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2/19/2013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andscape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2/19/2013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2/19/2013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2/19/2013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>
              <a:buFontTx/>
              <a:buNone/>
              <a:defRPr sz="2400" i="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2/19/2013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2/19/2013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2/19/2013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 to add full page picture</a:t>
            </a:r>
            <a:endParaRPr lang="en-US" i="0" baseline="0" dirty="0" smtClean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2/19/2013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2/19/2013</a:t>
            </a:fld>
            <a:endParaRPr lang="en-US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2/19/2013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2/19/2013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2/19/2013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2/19/2013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2/19/2013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pdgkuT12e14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extLst/>
          </a:lstStyle>
          <a:p>
            <a:r>
              <a:rPr smtClean="0"/>
              <a:t>Photosynthesis: An Overview</a:t>
            </a:r>
            <a:endParaRPr lang="en-US" dirty="0"/>
          </a:p>
        </p:txBody>
      </p:sp>
      <p:pic>
        <p:nvPicPr>
          <p:cNvPr id="4" name="j0178459.jp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6255" r="6255"/>
          <a:stretch>
            <a:fillRect/>
          </a:stretch>
        </p:blipFill>
        <p:spPr/>
      </p:pic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Biology 1: Ms Duncan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ardening-pail_~000802_c643_009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2286000" cy="2819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6400" y="304800"/>
            <a:ext cx="495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algn="ctr" eaLnBrk="1" hangingPunct="1">
              <a:buFontTx/>
              <a:buNone/>
            </a:pPr>
            <a:r>
              <a:rPr lang="en-US" sz="4800" dirty="0" smtClean="0"/>
              <a:t>Jan Van </a:t>
            </a:r>
            <a:r>
              <a:rPr lang="en-US" sz="4800" dirty="0" err="1" smtClean="0"/>
              <a:t>Helmont</a:t>
            </a:r>
            <a:endParaRPr lang="en-US" sz="4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733800" y="10668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1600’s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1752600"/>
            <a:ext cx="6096000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Contribution to science?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8862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“hydrate” portion of </a:t>
            </a:r>
            <a:r>
              <a:rPr lang="en-US" sz="4000" dirty="0" err="1" smtClean="0"/>
              <a:t>carbo</a:t>
            </a:r>
            <a:r>
              <a:rPr lang="en-US" sz="4000" dirty="0" smtClean="0"/>
              <a:t> - ”hydrate” 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400800" y="3429000"/>
            <a:ext cx="2743200" cy="3429000"/>
            <a:chOff x="457200" y="1981201"/>
            <a:chExt cx="2743200" cy="3429000"/>
          </a:xfrm>
        </p:grpSpPr>
        <p:pic>
          <p:nvPicPr>
            <p:cNvPr id="17" name="Picture 16" descr="emptyja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1981201"/>
              <a:ext cx="2743200" cy="3429000"/>
            </a:xfrm>
            <a:prstGeom prst="rect">
              <a:avLst/>
            </a:prstGeom>
          </p:spPr>
        </p:pic>
        <p:pic>
          <p:nvPicPr>
            <p:cNvPr id="18" name="Picture 17" descr="mint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962891" y="3532910"/>
              <a:ext cx="1731818" cy="1219200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1676400" y="304800"/>
            <a:ext cx="495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algn="ctr" eaLnBrk="1" hangingPunct="1">
              <a:buFontTx/>
              <a:buNone/>
            </a:pPr>
            <a:r>
              <a:rPr lang="en-US" sz="4800" dirty="0" smtClean="0"/>
              <a:t>Joseph Priestly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9400" y="10668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1771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1676400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Contribution to photosynthesis?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24384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Plants produce oxygen </a:t>
            </a:r>
            <a:endParaRPr lang="en-US" sz="4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28600" y="3448050"/>
            <a:ext cx="2727960" cy="3409950"/>
            <a:chOff x="228600" y="3448050"/>
            <a:chExt cx="2727960" cy="3409950"/>
          </a:xfrm>
        </p:grpSpPr>
        <p:pic>
          <p:nvPicPr>
            <p:cNvPr id="11" name="Picture 10" descr="emptyja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3448050"/>
              <a:ext cx="2727960" cy="3409950"/>
            </a:xfrm>
            <a:prstGeom prst="rect">
              <a:avLst/>
            </a:prstGeom>
          </p:spPr>
        </p:pic>
        <p:pic>
          <p:nvPicPr>
            <p:cNvPr id="1026" name="Picture 2" descr="C:\Documents and Settings\duncansta\Local Settings\Temporary Internet Files\Content.IE5\RFH5YV9L\MPj04223210000[1]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66800" y="4800600"/>
              <a:ext cx="1066800" cy="1599419"/>
            </a:xfrm>
            <a:prstGeom prst="rect">
              <a:avLst/>
            </a:prstGeom>
            <a:noFill/>
          </p:spPr>
        </p:pic>
      </p:grpSp>
      <p:pic>
        <p:nvPicPr>
          <p:cNvPr id="1027" name="Picture 3" descr="C:\Documents and Settings\duncansta\Local Settings\Temporary Internet Files\Content.IE5\RFH5YV9L\MPj0422321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810000"/>
            <a:ext cx="838200" cy="1256687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3352800" y="3429001"/>
            <a:ext cx="2743200" cy="3429000"/>
            <a:chOff x="3581400" y="3429001"/>
            <a:chExt cx="2743200" cy="3429000"/>
          </a:xfrm>
        </p:grpSpPr>
        <p:pic>
          <p:nvPicPr>
            <p:cNvPr id="12" name="Picture 11" descr="emptyja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1400" y="3429001"/>
              <a:ext cx="2743200" cy="3429000"/>
            </a:xfrm>
            <a:prstGeom prst="rect">
              <a:avLst/>
            </a:prstGeom>
          </p:spPr>
        </p:pic>
        <p:pic>
          <p:nvPicPr>
            <p:cNvPr id="14" name="Picture 13" descr="mint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4087091" y="5133109"/>
              <a:ext cx="1731818" cy="1219200"/>
            </a:xfrm>
            <a:prstGeom prst="rect">
              <a:avLst/>
            </a:prstGeom>
          </p:spPr>
        </p:pic>
      </p:grpSp>
      <p:pic>
        <p:nvPicPr>
          <p:cNvPr id="1028" name="Picture 4" descr="C:\Documents and Settings\duncansta\Local Settings\Temporary Internet Files\Content.IE5\RFH5YV9L\MPj0422321000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5029200"/>
            <a:ext cx="991716" cy="148684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429000" y="3352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Sprig of mint for a few days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477000" y="3352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Candle burned longer</a:t>
            </a:r>
            <a:endParaRPr lang="en-US" b="1" dirty="0"/>
          </a:p>
        </p:txBody>
      </p:sp>
      <p:sp>
        <p:nvSpPr>
          <p:cNvPr id="2" name="Rectangle 1">
            <a:hlinkClick r:id="rId8"/>
          </p:cNvPr>
          <p:cNvSpPr/>
          <p:nvPr/>
        </p:nvSpPr>
        <p:spPr>
          <a:xfrm rot="19715457">
            <a:off x="646543" y="385638"/>
            <a:ext cx="1739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Click!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Documents and Settings\duncansta\Local Settings\Temporary Internet Files\Content.IE5\6SFVNZMX\MPj0439318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19200"/>
            <a:ext cx="3962400" cy="5410200"/>
          </a:xfrm>
          <a:prstGeom prst="rect">
            <a:avLst/>
          </a:prstGeom>
          <a:noFill/>
        </p:spPr>
      </p:pic>
      <p:pic>
        <p:nvPicPr>
          <p:cNvPr id="2050" name="Picture 2" descr="C:\Documents and Settings\duncansta\Local Settings\Temporary Internet Files\Content.IE5\6SFVNZMX\MPj0439318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3962400" cy="64008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Jan </a:t>
            </a:r>
            <a:r>
              <a:rPr lang="en-US" b="1" dirty="0" err="1" smtClean="0"/>
              <a:t>Ingenhousz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1779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7848600" cy="1371599"/>
          </a:xfrm>
        </p:spPr>
        <p:txBody>
          <a:bodyPr>
            <a:noAutofit/>
          </a:bodyPr>
          <a:lstStyle/>
          <a:p>
            <a:r>
              <a:rPr lang="en-US" sz="4400" dirty="0" smtClean="0"/>
              <a:t>Plants only produce oxygen in the presence of light.</a:t>
            </a:r>
            <a:endParaRPr lang="en-US" sz="4400" dirty="0"/>
          </a:p>
        </p:txBody>
      </p:sp>
      <p:pic>
        <p:nvPicPr>
          <p:cNvPr id="6" name="Picture 5" descr="sea-grass-underwater_~15349-38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0000"/>
            <a:ext cx="3886200" cy="2849880"/>
          </a:xfrm>
          <a:prstGeom prst="rect">
            <a:avLst/>
          </a:prstGeom>
        </p:spPr>
      </p:pic>
      <p:pic>
        <p:nvPicPr>
          <p:cNvPr id="7" name="Picture 6" descr="sea-grass-underwater_~15349-38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810000"/>
            <a:ext cx="3886200" cy="284988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295400" y="3962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85800" y="4495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524000" y="4724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524000" y="5410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33600" y="4876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905000" y="4038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14400" y="50292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514600" y="5410200"/>
            <a:ext cx="3048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86000" y="4267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743200" y="4724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276600" y="51054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4419600" y="3962400"/>
            <a:ext cx="4267200" cy="1588"/>
          </a:xfrm>
          <a:prstGeom prst="line">
            <a:avLst/>
          </a:prstGeom>
          <a:ln w="508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105400" y="4495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NO oxygen bubbles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200" y="5943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oxygen bubbles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2362200"/>
            <a:ext cx="838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eaLnBrk="1" hangingPunct="1">
              <a:buFontTx/>
              <a:buNone/>
            </a:pPr>
            <a:r>
              <a:rPr lang="en-US" sz="3600" dirty="0" smtClean="0">
                <a:latin typeface="Berlin Sans FB Demi" pitchFamily="34" charset="0"/>
              </a:rPr>
              <a:t>The experiments performed by van </a:t>
            </a:r>
            <a:r>
              <a:rPr lang="en-US" sz="3600" dirty="0" err="1" smtClean="0">
                <a:latin typeface="Berlin Sans FB Demi" pitchFamily="34" charset="0"/>
              </a:rPr>
              <a:t>Helmont</a:t>
            </a:r>
            <a:r>
              <a:rPr lang="en-US" sz="3600" dirty="0" smtClean="0">
                <a:latin typeface="Berlin Sans FB Demi" pitchFamily="34" charset="0"/>
              </a:rPr>
              <a:t>, Priestley, and </a:t>
            </a:r>
            <a:r>
              <a:rPr lang="en-US" sz="3600" dirty="0" err="1" smtClean="0">
                <a:latin typeface="Berlin Sans FB Demi" pitchFamily="34" charset="0"/>
              </a:rPr>
              <a:t>Ingenhousz</a:t>
            </a:r>
            <a:r>
              <a:rPr lang="en-US" sz="3600" dirty="0" smtClean="0">
                <a:latin typeface="Berlin Sans FB Demi" pitchFamily="34" charset="0"/>
              </a:rPr>
              <a:t> led to work by other scientists who finally discovered that, in the presence of light, plants transform carbon dioxide and water into carbohydrates, and they also release oxygen.</a:t>
            </a:r>
          </a:p>
        </p:txBody>
      </p:sp>
      <p:sp>
        <p:nvSpPr>
          <p:cNvPr id="12" name="Rectangle 2"/>
          <p:cNvSpPr>
            <a:spLocks noGrp="1"/>
          </p:cNvSpPr>
          <p:nvPr>
            <p:ph type="body" sz="quarter" idx="16"/>
          </p:nvPr>
        </p:nvSpPr>
        <p:spPr>
          <a:xfrm>
            <a:off x="762000" y="762000"/>
            <a:ext cx="7391400" cy="1371600"/>
          </a:xfrm>
        </p:spPr>
        <p:txBody>
          <a:bodyPr/>
          <a:lstStyle>
            <a:extLst/>
          </a:lstStyle>
          <a:p>
            <a:pPr marL="0" lvl="2" indent="0">
              <a:buNone/>
            </a:pPr>
            <a:r>
              <a:rPr lang="en-US" sz="3600" dirty="0" smtClean="0"/>
              <a:t>6CO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+  6H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                     C</a:t>
            </a:r>
            <a:r>
              <a:rPr lang="en-US" sz="3600" baseline="-25000" dirty="0" smtClean="0"/>
              <a:t>6</a:t>
            </a:r>
            <a:r>
              <a:rPr lang="en-US" sz="3600" dirty="0" smtClean="0"/>
              <a:t>H</a:t>
            </a:r>
            <a:r>
              <a:rPr lang="en-US" sz="3600" baseline="-25000" dirty="0" smtClean="0"/>
              <a:t>12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6</a:t>
            </a:r>
            <a:r>
              <a:rPr lang="en-US" sz="3600" dirty="0" smtClean="0"/>
              <a:t> + 6O</a:t>
            </a:r>
            <a:r>
              <a:rPr lang="en-US" sz="3600" baseline="-25000" dirty="0" smtClean="0"/>
              <a:t>2</a:t>
            </a:r>
          </a:p>
          <a:p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581400" y="1371600"/>
            <a:ext cx="15240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81400" y="53340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C000"/>
                </a:solidFill>
              </a:rPr>
              <a:t>Light</a:t>
            </a:r>
            <a:endParaRPr lang="en-US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Role of Pigments and Light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addition to CO</a:t>
            </a:r>
            <a:r>
              <a:rPr lang="en-US" baseline="-25000" dirty="0" smtClean="0"/>
              <a:t>2</a:t>
            </a:r>
            <a:r>
              <a:rPr lang="en-US" dirty="0" smtClean="0"/>
              <a:t> and H</a:t>
            </a:r>
            <a:r>
              <a:rPr lang="en-US" baseline="-25000" dirty="0" smtClean="0"/>
              <a:t>2</a:t>
            </a:r>
            <a:r>
              <a:rPr lang="en-US" dirty="0" smtClean="0"/>
              <a:t>O, plants need chlorophyll and light</a:t>
            </a:r>
          </a:p>
          <a:p>
            <a:pPr marL="342900" lvl="2" indent="-342900"/>
            <a:r>
              <a:rPr lang="en-US" sz="3200" dirty="0" smtClean="0"/>
              <a:t>Light is a form of energy, so any compound that absorbs light also absorbs energy from that light.</a:t>
            </a:r>
          </a:p>
          <a:p>
            <a:r>
              <a:rPr lang="en-US" dirty="0" smtClean="0"/>
              <a:t>The molecule that absorbs light in a plant is </a:t>
            </a:r>
            <a:r>
              <a:rPr lang="en-US" i="1" dirty="0" smtClean="0"/>
              <a:t>chlorophyll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duncansta\Local Settings\Temporary Internet Files\Content.IE5\O0D9WTN4\MC90044179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251491">
            <a:off x="5581272" y="2498721"/>
            <a:ext cx="3185662" cy="242136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Chlorophyll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1"/>
            <a:ext cx="7848600" cy="2362199"/>
          </a:xfrm>
        </p:spPr>
        <p:txBody>
          <a:bodyPr/>
          <a:lstStyle/>
          <a:p>
            <a:r>
              <a:rPr lang="en-US" dirty="0" smtClean="0"/>
              <a:t>Chlorophyll absorbs all light, EXCEPT green, which is why a plant looks green</a:t>
            </a:r>
          </a:p>
          <a:p>
            <a:pPr marL="342900" lvl="2" indent="-342900"/>
            <a:r>
              <a:rPr lang="en-US" sz="3200" dirty="0" smtClean="0"/>
              <a:t>This energy is transferred to electrons, which power photosynthesis</a:t>
            </a:r>
          </a:p>
        </p:txBody>
      </p:sp>
      <p:pic>
        <p:nvPicPr>
          <p:cNvPr id="4" name="Picture 3" descr="lea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810000"/>
            <a:ext cx="4038600" cy="2684481"/>
          </a:xfrm>
          <a:prstGeom prst="rect">
            <a:avLst/>
          </a:prstGeom>
        </p:spPr>
      </p:pic>
      <p:sp>
        <p:nvSpPr>
          <p:cNvPr id="12" name="Bent-Up Arrow 11"/>
          <p:cNvSpPr/>
          <p:nvPr/>
        </p:nvSpPr>
        <p:spPr>
          <a:xfrm rot="8245645">
            <a:off x="5291480" y="4334721"/>
            <a:ext cx="1860768" cy="1950883"/>
          </a:xfrm>
          <a:prstGeom prst="bent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urved Connector 13"/>
          <p:cNvCxnSpPr/>
          <p:nvPr/>
        </p:nvCxnSpPr>
        <p:spPr>
          <a:xfrm>
            <a:off x="6477000" y="5867400"/>
            <a:ext cx="914400" cy="609600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>
            <a:off x="6096000" y="6096000"/>
            <a:ext cx="914400" cy="609600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>
            <a:off x="6248400" y="5943600"/>
            <a:ext cx="914400" cy="609600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Chlorophyll</a:t>
            </a:r>
            <a:r>
              <a:rPr lang="en-US" dirty="0" smtClean="0"/>
              <a:t> – wavelength absorption</a:t>
            </a:r>
            <a:endParaRPr lang="en-US" dirty="0"/>
          </a:p>
        </p:txBody>
      </p:sp>
      <p:pic>
        <p:nvPicPr>
          <p:cNvPr id="55298" name="Picture 2" descr="http://www2.mcdaniel.edu/Biology/botf99/photo/pigmw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828800"/>
            <a:ext cx="5613147" cy="4724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0" y="1905000"/>
            <a:ext cx="33411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Chloro</a:t>
            </a:r>
            <a:r>
              <a:rPr lang="en-US" sz="3600" b="1" cap="all" spc="0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phyll</a:t>
            </a:r>
            <a:r>
              <a:rPr lang="en-US" sz="3600" b="1" cap="all" spc="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l-GR" sz="3600" b="1" cap="all" spc="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α</a:t>
            </a:r>
            <a:endParaRPr lang="en-US" sz="3600" b="1" cap="all" spc="0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0" y="2935069"/>
            <a:ext cx="3318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Chloro</a:t>
            </a:r>
            <a:r>
              <a:rPr lang="en-US" sz="36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phyll</a:t>
            </a:r>
            <a:r>
              <a:rPr lang="en-US" sz="3600" b="1" cap="all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B</a:t>
            </a:r>
            <a:endParaRPr lang="en-US" sz="3600" b="1" cap="all" spc="0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3962400"/>
            <a:ext cx="2743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Carotenoids</a:t>
            </a:r>
            <a:r>
              <a:rPr lang="en-US" sz="3200" dirty="0" smtClean="0"/>
              <a:t> – another plant pigment, absorbs green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Vocabulary</a:t>
            </a:r>
            <a:br>
              <a:rPr lang="en-US" dirty="0" smtClean="0"/>
            </a:br>
            <a:r>
              <a:rPr lang="en-US" dirty="0" smtClean="0"/>
              <a:t>(KIM chart)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572000"/>
          </a:xfrm>
        </p:spPr>
        <p:txBody>
          <a:bodyPr numCol="2">
            <a:noAutofit/>
          </a:bodyPr>
          <a:lstStyle/>
          <a:p>
            <a:r>
              <a:rPr lang="en-US" sz="4800" dirty="0" smtClean="0"/>
              <a:t>Chloroplast</a:t>
            </a:r>
          </a:p>
          <a:p>
            <a:r>
              <a:rPr lang="en-US" sz="4800" dirty="0" err="1" smtClean="0"/>
              <a:t>Thylakoid</a:t>
            </a:r>
            <a:endParaRPr lang="en-US" sz="4800" dirty="0" smtClean="0"/>
          </a:p>
          <a:p>
            <a:r>
              <a:rPr lang="en-US" sz="4800" dirty="0" err="1" smtClean="0"/>
              <a:t>Granum</a:t>
            </a:r>
            <a:endParaRPr lang="en-US" sz="4800" dirty="0" smtClean="0"/>
          </a:p>
          <a:p>
            <a:r>
              <a:rPr lang="en-US" sz="4800" dirty="0" err="1" smtClean="0"/>
              <a:t>Stroma</a:t>
            </a:r>
            <a:endParaRPr lang="en-US" sz="4800" dirty="0" smtClean="0"/>
          </a:p>
          <a:p>
            <a:r>
              <a:rPr lang="en-US" sz="4800" dirty="0" smtClean="0"/>
              <a:t>Pigment</a:t>
            </a:r>
          </a:p>
          <a:p>
            <a:endParaRPr lang="en-US" sz="4800" dirty="0" smtClean="0"/>
          </a:p>
          <a:p>
            <a:r>
              <a:rPr lang="en-US" sz="4800" dirty="0" smtClean="0"/>
              <a:t>Chlorophyll</a:t>
            </a:r>
          </a:p>
          <a:p>
            <a:r>
              <a:rPr lang="en-US" sz="4800" dirty="0" smtClean="0"/>
              <a:t>Glucose</a:t>
            </a:r>
          </a:p>
          <a:p>
            <a:r>
              <a:rPr lang="en-US" sz="4800" dirty="0" smtClean="0"/>
              <a:t>Oxygen</a:t>
            </a:r>
          </a:p>
          <a:p>
            <a:r>
              <a:rPr lang="en-US" sz="4800" dirty="0" smtClean="0"/>
              <a:t>Carbohydrates</a:t>
            </a:r>
          </a:p>
          <a:p>
            <a:endParaRPr lang="en-US" sz="4800" dirty="0" smtClean="0"/>
          </a:p>
          <a:p>
            <a:pPr>
              <a:buNone/>
            </a:pPr>
            <a:endParaRPr lang="en-US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6"/>
          </p:nvPr>
        </p:nvSpPr>
        <p:spPr>
          <a:xfrm>
            <a:off x="228600" y="2057400"/>
            <a:ext cx="7543800" cy="1371600"/>
          </a:xfrm>
        </p:spPr>
        <p:txBody>
          <a:bodyPr/>
          <a:lstStyle>
            <a:extLst/>
          </a:lstStyle>
          <a:p>
            <a:pPr marL="0" lvl="2" indent="0">
              <a:buNone/>
            </a:pPr>
            <a:r>
              <a:rPr lang="en-US" sz="2800" dirty="0" smtClean="0"/>
              <a:t>carbon dioxide  +  water                 </a:t>
            </a:r>
            <a:r>
              <a:rPr lang="en-US" sz="2800" dirty="0" smtClean="0"/>
              <a:t>glucose+ </a:t>
            </a:r>
            <a:r>
              <a:rPr lang="en-US" sz="2800" dirty="0" smtClean="0"/>
              <a:t>oxygen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>
          <a:xfrm>
            <a:off x="457200" y="228600"/>
            <a:ext cx="7086600" cy="1295400"/>
          </a:xfrm>
        </p:spPr>
        <p:txBody>
          <a:bodyPr>
            <a:normAutofit/>
          </a:bodyPr>
          <a:lstStyle>
            <a:extLst/>
          </a:lstStyle>
          <a:p>
            <a:r>
              <a:rPr lang="en-US" sz="5400" dirty="0" smtClean="0"/>
              <a:t>Photosynthesis Equation</a:t>
            </a:r>
            <a:endParaRPr lang="en-US" sz="5400" dirty="0"/>
          </a:p>
        </p:txBody>
      </p:sp>
      <p:pic>
        <p:nvPicPr>
          <p:cNvPr id="18" name="crop_j0175548.png"/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/>
          <a:stretch>
            <a:fillRect/>
          </a:stretch>
        </p:blipFill>
        <p:spPr>
          <a:xfrm>
            <a:off x="2949575" y="3581400"/>
            <a:ext cx="2209800" cy="22098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9" name="j0321087.jpg"/>
          <p:cNvPicPr>
            <a:picLocks noGrp="1" noChangeAspect="1"/>
          </p:cNvPicPr>
          <p:nvPr>
            <p:ph type="pic" sz="quarter" idx="19"/>
          </p:nvPr>
        </p:nvPicPr>
        <p:blipFill>
          <a:blip r:embed="rId4"/>
          <a:stretch>
            <a:fillRect/>
          </a:stretch>
        </p:blipFill>
        <p:spPr>
          <a:xfrm>
            <a:off x="5311775" y="3581400"/>
            <a:ext cx="2209800" cy="22098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1026" name="Picture 2" descr="C:\Documents and Settings\duncansta\Local Settings\Temporary Internet Files\Content.IE5\587XY406\MPj0442174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581401"/>
            <a:ext cx="2362200" cy="2209799"/>
          </a:xfrm>
          <a:prstGeom prst="rect">
            <a:avLst/>
          </a:prstGeom>
          <a:noFill/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810000" y="2133600"/>
            <a:ext cx="10195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Light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86200" y="2667000"/>
            <a:ext cx="1143000" cy="1588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6"/>
          </p:nvPr>
        </p:nvSpPr>
        <p:spPr>
          <a:xfrm>
            <a:off x="304800" y="2057400"/>
            <a:ext cx="7391400" cy="1371600"/>
          </a:xfrm>
        </p:spPr>
        <p:txBody>
          <a:bodyPr/>
          <a:lstStyle>
            <a:extLst/>
          </a:lstStyle>
          <a:p>
            <a:pPr marL="0" lvl="2" indent="0">
              <a:buNone/>
            </a:pPr>
            <a:r>
              <a:rPr lang="en-US" sz="3600" dirty="0" smtClean="0"/>
              <a:t>6CO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+  6H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                     C</a:t>
            </a:r>
            <a:r>
              <a:rPr lang="en-US" sz="3600" baseline="-25000" dirty="0" smtClean="0"/>
              <a:t>6</a:t>
            </a:r>
            <a:r>
              <a:rPr lang="en-US" sz="3600" dirty="0" smtClean="0"/>
              <a:t>H</a:t>
            </a:r>
            <a:r>
              <a:rPr lang="en-US" sz="3600" baseline="-25000" dirty="0" smtClean="0"/>
              <a:t>12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6</a:t>
            </a:r>
            <a:r>
              <a:rPr lang="en-US" sz="3600" dirty="0" smtClean="0"/>
              <a:t> + 6O</a:t>
            </a:r>
            <a:r>
              <a:rPr lang="en-US" sz="3600" baseline="-25000" dirty="0" smtClean="0"/>
              <a:t>2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>
          <a:xfrm>
            <a:off x="457200" y="228600"/>
            <a:ext cx="7086600" cy="1295400"/>
          </a:xfrm>
        </p:spPr>
        <p:txBody>
          <a:bodyPr>
            <a:normAutofit/>
          </a:bodyPr>
          <a:lstStyle>
            <a:extLst/>
          </a:lstStyle>
          <a:p>
            <a:r>
              <a:rPr lang="en-US" sz="5400" dirty="0" smtClean="0"/>
              <a:t>Photosynthesis Equation</a:t>
            </a:r>
            <a:endParaRPr lang="en-US" sz="5400" dirty="0"/>
          </a:p>
        </p:txBody>
      </p:sp>
      <p:pic>
        <p:nvPicPr>
          <p:cNvPr id="18" name="crop_j0175548.png"/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/>
          <a:stretch>
            <a:fillRect/>
          </a:stretch>
        </p:blipFill>
        <p:spPr>
          <a:xfrm>
            <a:off x="2949575" y="3581400"/>
            <a:ext cx="2209800" cy="22098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9" name="j0321087.jpg"/>
          <p:cNvPicPr>
            <a:picLocks noGrp="1" noChangeAspect="1"/>
          </p:cNvPicPr>
          <p:nvPr>
            <p:ph type="pic" sz="quarter" idx="19"/>
          </p:nvPr>
        </p:nvPicPr>
        <p:blipFill>
          <a:blip r:embed="rId4"/>
          <a:stretch>
            <a:fillRect/>
          </a:stretch>
        </p:blipFill>
        <p:spPr>
          <a:xfrm>
            <a:off x="5311775" y="3581400"/>
            <a:ext cx="2209800" cy="22098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1026" name="Picture 2" descr="C:\Documents and Settings\duncansta\Local Settings\Temporary Internet Files\Content.IE5\587XY406\MPj0442174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581401"/>
            <a:ext cx="2362200" cy="2209799"/>
          </a:xfrm>
          <a:prstGeom prst="rect">
            <a:avLst/>
          </a:prstGeom>
          <a:noFill/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124200" y="2057400"/>
            <a:ext cx="11719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Light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819400" y="2667000"/>
            <a:ext cx="1905000" cy="1588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duncansta\Local Settings\Temporary Internet Files\Content.IE5\S1GV70S1\MPj04392630000[1].jpg"/>
          <p:cNvPicPr>
            <a:picLocks noChangeAspect="1" noChangeArrowheads="1"/>
          </p:cNvPicPr>
          <p:nvPr/>
        </p:nvPicPr>
        <p:blipFill>
          <a:blip r:embed="rId3">
            <a:lum bright="36000" contrast="-22000"/>
          </a:blip>
          <a:srcRect/>
          <a:stretch>
            <a:fillRect/>
          </a:stretch>
        </p:blipFill>
        <p:spPr bwMode="auto">
          <a:xfrm>
            <a:off x="304800" y="228600"/>
            <a:ext cx="8229600" cy="6400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09600" y="394692"/>
            <a:ext cx="7281919" cy="64633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How do we know?!</a:t>
            </a:r>
            <a:endParaRPr lang="en-US" sz="13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76400" y="304800"/>
            <a:ext cx="495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algn="ctr" eaLnBrk="1" hangingPunct="1">
              <a:buFontTx/>
              <a:buNone/>
            </a:pPr>
            <a:r>
              <a:rPr lang="en-US" sz="4800" dirty="0" smtClean="0"/>
              <a:t>Jan Van </a:t>
            </a:r>
            <a:r>
              <a:rPr lang="en-US" sz="4800" dirty="0" err="1" smtClean="0"/>
              <a:t>Helmont</a:t>
            </a:r>
            <a:endParaRPr lang="en-US" sz="4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733800" y="10668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1600’s</a:t>
            </a:r>
            <a:endParaRPr lang="en-US" sz="3200" dirty="0"/>
          </a:p>
        </p:txBody>
      </p:sp>
      <p:pic>
        <p:nvPicPr>
          <p:cNvPr id="11" name="Picture 10" descr="potting pla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676400"/>
            <a:ext cx="6019800" cy="481378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981200" y="1219200"/>
            <a:ext cx="5029200" cy="4343400"/>
            <a:chOff x="1981200" y="1219200"/>
            <a:chExt cx="5029200" cy="4343400"/>
          </a:xfrm>
        </p:grpSpPr>
        <p:pic>
          <p:nvPicPr>
            <p:cNvPr id="5" name="Picture 4" descr="scales-cg_~21P0209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1200" y="1905000"/>
              <a:ext cx="5029200" cy="3657600"/>
            </a:xfrm>
            <a:prstGeom prst="rect">
              <a:avLst/>
            </a:prstGeom>
          </p:spPr>
        </p:pic>
        <p:pic>
          <p:nvPicPr>
            <p:cNvPr id="13" name="Picture 12" descr="gardening-pail_~000802_c643_0093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4800" y="1219200"/>
              <a:ext cx="1500188" cy="1655726"/>
            </a:xfrm>
            <a:prstGeom prst="rect">
              <a:avLst/>
            </a:prstGeom>
          </p:spPr>
        </p:pic>
        <p:pic>
          <p:nvPicPr>
            <p:cNvPr id="10" name="Picture 9" descr="pottins small plant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8400" y="3505200"/>
              <a:ext cx="685800" cy="971550"/>
            </a:xfrm>
            <a:prstGeom prst="rect">
              <a:avLst/>
            </a:prstGeom>
          </p:spPr>
        </p:pic>
        <p:pic>
          <p:nvPicPr>
            <p:cNvPr id="14" name="Picture 13" descr="nice-palm-pot_~k0810873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19800" y="3200400"/>
              <a:ext cx="762000" cy="1219200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1676400" y="304800"/>
            <a:ext cx="495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algn="ctr" eaLnBrk="1" hangingPunct="1">
              <a:buFontTx/>
              <a:buNone/>
            </a:pPr>
            <a:r>
              <a:rPr lang="en-US" sz="4800" dirty="0" smtClean="0"/>
              <a:t>Jan Van </a:t>
            </a:r>
            <a:r>
              <a:rPr lang="en-US" sz="4800" dirty="0" err="1" smtClean="0"/>
              <a:t>Helmont</a:t>
            </a:r>
            <a:endParaRPr lang="en-US" sz="4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733800" y="10668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1600’s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257800"/>
            <a:ext cx="2133600" cy="138499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Measures soil at planting time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5320605"/>
            <a:ext cx="2133600" cy="138499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Measures soil again after growth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276600" y="5791200"/>
            <a:ext cx="28194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Waters the plant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ales-cg_~21P02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905000"/>
            <a:ext cx="5029200" cy="3657600"/>
          </a:xfrm>
          <a:prstGeom prst="rect">
            <a:avLst/>
          </a:prstGeom>
        </p:spPr>
      </p:pic>
      <p:pic>
        <p:nvPicPr>
          <p:cNvPr id="13" name="Picture 12" descr="gardening-pail_~000802_c643_009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219200"/>
            <a:ext cx="1500188" cy="16557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6400" y="304800"/>
            <a:ext cx="495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algn="ctr" eaLnBrk="1" hangingPunct="1">
              <a:buFontTx/>
              <a:buNone/>
            </a:pPr>
            <a:r>
              <a:rPr lang="en-US" sz="4800" dirty="0" smtClean="0"/>
              <a:t>Jan Van </a:t>
            </a:r>
            <a:r>
              <a:rPr lang="en-US" sz="4800" dirty="0" err="1" smtClean="0"/>
              <a:t>Helmont</a:t>
            </a:r>
            <a:endParaRPr lang="en-US" sz="4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733800" y="10668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1600’s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6019800"/>
            <a:ext cx="6096000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No change in soil mass!!!!</a:t>
            </a:r>
            <a:endParaRPr lang="en-US" sz="4400" dirty="0"/>
          </a:p>
        </p:txBody>
      </p:sp>
      <p:pic>
        <p:nvPicPr>
          <p:cNvPr id="10" name="Picture 9" descr="pottins small plan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3505200"/>
            <a:ext cx="685800" cy="971550"/>
          </a:xfrm>
          <a:prstGeom prst="rect">
            <a:avLst/>
          </a:prstGeom>
        </p:spPr>
      </p:pic>
      <p:pic>
        <p:nvPicPr>
          <p:cNvPr id="14" name="Picture 13" descr="nice-palm-pot_~k081087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3200400"/>
            <a:ext cx="762000" cy="1219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nice-palm-pot_~k08108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143000"/>
            <a:ext cx="2971800" cy="4754880"/>
          </a:xfrm>
          <a:prstGeom prst="rect">
            <a:avLst/>
          </a:prstGeom>
        </p:spPr>
      </p:pic>
      <p:pic>
        <p:nvPicPr>
          <p:cNvPr id="13" name="Picture 12" descr="gardening-pail_~000802_c643_009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1676400"/>
            <a:ext cx="2286000" cy="2819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6400" y="304800"/>
            <a:ext cx="495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algn="ctr" eaLnBrk="1" hangingPunct="1">
              <a:buFontTx/>
              <a:buNone/>
            </a:pPr>
            <a:r>
              <a:rPr lang="en-US" sz="4800" dirty="0" smtClean="0"/>
              <a:t>Jan Van </a:t>
            </a:r>
            <a:r>
              <a:rPr lang="en-US" sz="4800" dirty="0" err="1" smtClean="0"/>
              <a:t>Helmont</a:t>
            </a:r>
            <a:endParaRPr lang="en-US" sz="4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733800" y="10668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1600’s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4495800"/>
            <a:ext cx="6096000" cy="21236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 water contributed to the mass of the plant…not the soil!!!!</a:t>
            </a:r>
            <a:endParaRPr lang="en-US" sz="4400" dirty="0"/>
          </a:p>
        </p:txBody>
      </p:sp>
      <p:pic>
        <p:nvPicPr>
          <p:cNvPr id="10" name="Picture 9" descr="pottins small plan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676400"/>
            <a:ext cx="1981200" cy="28067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301</Words>
  <Application>Microsoft Office PowerPoint</Application>
  <PresentationFormat>On-screen Show (4:3)</PresentationFormat>
  <Paragraphs>75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ContemporaryPhotoAlbum</vt:lpstr>
      <vt:lpstr>PowerPoint Presentation</vt:lpstr>
      <vt:lpstr>Vocabulary (KIM chart)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Jan Ingenhousz 1779</vt:lpstr>
      <vt:lpstr>PowerPoint Presentation</vt:lpstr>
      <vt:lpstr>The Role of Pigments and Light</vt:lpstr>
      <vt:lpstr>Chlorophyll</vt:lpstr>
      <vt:lpstr>Chlorophyll – wavelength absorption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2010-01-26T19:11:17Z</dcterms:created>
  <dcterms:modified xsi:type="dcterms:W3CDTF">2013-02-19T15:09:01Z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