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9" r:id="rId2"/>
    <p:sldId id="348" r:id="rId3"/>
    <p:sldId id="308" r:id="rId4"/>
    <p:sldId id="309" r:id="rId5"/>
    <p:sldId id="310" r:id="rId6"/>
    <p:sldId id="311" r:id="rId7"/>
    <p:sldId id="312" r:id="rId8"/>
    <p:sldId id="313" r:id="rId9"/>
    <p:sldId id="314" r:id="rId10"/>
    <p:sldId id="315" r:id="rId11"/>
    <p:sldId id="317" r:id="rId12"/>
    <p:sldId id="316" r:id="rId13"/>
    <p:sldId id="318" r:id="rId14"/>
    <p:sldId id="319" r:id="rId15"/>
    <p:sldId id="320" r:id="rId16"/>
    <p:sldId id="321" r:id="rId17"/>
    <p:sldId id="324" r:id="rId18"/>
    <p:sldId id="326" r:id="rId19"/>
    <p:sldId id="327" r:id="rId20"/>
    <p:sldId id="328" r:id="rId21"/>
    <p:sldId id="329" r:id="rId22"/>
    <p:sldId id="330" r:id="rId23"/>
    <p:sldId id="331" r:id="rId24"/>
    <p:sldId id="332" r:id="rId25"/>
    <p:sldId id="334" r:id="rId26"/>
    <p:sldId id="347" r:id="rId27"/>
    <p:sldId id="335" r:id="rId28"/>
    <p:sldId id="336" r:id="rId29"/>
    <p:sldId id="337" r:id="rId30"/>
    <p:sldId id="338" r:id="rId31"/>
    <p:sldId id="339" r:id="rId32"/>
    <p:sldId id="340" r:id="rId33"/>
    <p:sldId id="341" r:id="rId34"/>
    <p:sldId id="342" r:id="rId35"/>
    <p:sldId id="343" r:id="rId36"/>
    <p:sldId id="344" r:id="rId37"/>
    <p:sldId id="345" r:id="rId38"/>
    <p:sldId id="346" r:id="rId3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091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3933" autoAdjust="0"/>
    <p:restoredTop sz="90929"/>
  </p:normalViewPr>
  <p:slideViewPr>
    <p:cSldViewPr>
      <p:cViewPr varScale="1">
        <p:scale>
          <a:sx n="40" d="100"/>
          <a:sy n="40" d="100"/>
        </p:scale>
        <p:origin x="-88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7171" name="Group 3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sp>
            <p:nvSpPr>
              <p:cNvPr id="7172" name="Rectangle 4"/>
              <p:cNvSpPr>
                <a:spLocks noChangeArrowheads="1"/>
              </p:cNvSpPr>
              <p:nvPr/>
            </p:nvSpPr>
            <p:spPr bwMode="ltGray">
              <a:xfrm>
                <a:off x="2112" y="0"/>
                <a:ext cx="3648" cy="9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7173" name="Group 5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60" cy="4320"/>
                <a:chOff x="0" y="0"/>
                <a:chExt cx="5760" cy="4320"/>
              </a:xfrm>
            </p:grpSpPr>
            <p:sp>
              <p:nvSpPr>
                <p:cNvPr id="7174" name="Line 6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75" name="Line 7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76" name="Line 8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77" name="Line 9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78" name="Line 10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79" name="Line 11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80" name="Line 12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81" name="Line 13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82" name="Line 14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83" name="Line 15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84" name="Line 16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85" name="Line 17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86" name="Line 18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87" name="Line 19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88" name="Line 20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89" name="Line 21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90" name="Line 22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91" name="Line 23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92" name="Line 24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93" name="Line 25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94" name="Line 26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95" name="Line 27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96" name="Line 28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97" name="Line 29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98" name="Line 30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99" name="Line 31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00" name="Line 32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01" name="Line 33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02" name="Line 34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03" name="Line 35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04" name="Line 36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05" name="Line 37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06" name="Line 38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07" name="Line 39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08" name="Line 40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09" name="Line 41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10" name="Line 42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11" name="Line 43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12" name="Line 44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13" name="Line 45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14" name="Line 46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15" name="Line 47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16" name="Line 48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17" name="Line 49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18" name="Line 50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19" name="Line 51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20" name="Line 52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21" name="Line 53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22" name="Line 54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23" name="Line 55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24" name="Line 56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7225" name="Line 57"/>
              <p:cNvSpPr>
                <a:spLocks noChangeShapeType="1"/>
              </p:cNvSpPr>
              <p:nvPr/>
            </p:nvSpPr>
            <p:spPr bwMode="ltGray">
              <a:xfrm>
                <a:off x="5568" y="0"/>
                <a:ext cx="0" cy="1488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226" name="Group 58"/>
            <p:cNvGrpSpPr>
              <a:grpSpLocks/>
            </p:cNvGrpSpPr>
            <p:nvPr userDrawn="1"/>
          </p:nvGrpSpPr>
          <p:grpSpPr bwMode="auto">
            <a:xfrm>
              <a:off x="3" y="559"/>
              <a:ext cx="4192" cy="1796"/>
              <a:chOff x="3" y="559"/>
              <a:chExt cx="4192" cy="1796"/>
            </a:xfrm>
          </p:grpSpPr>
          <p:sp>
            <p:nvSpPr>
              <p:cNvPr id="7227" name="Line 59"/>
              <p:cNvSpPr>
                <a:spLocks noChangeShapeType="1"/>
              </p:cNvSpPr>
              <p:nvPr/>
            </p:nvSpPr>
            <p:spPr bwMode="ltGray">
              <a:xfrm>
                <a:off x="506" y="559"/>
                <a:ext cx="0" cy="1796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28" name="Line 60"/>
              <p:cNvSpPr>
                <a:spLocks noChangeShapeType="1"/>
              </p:cNvSpPr>
              <p:nvPr/>
            </p:nvSpPr>
            <p:spPr bwMode="ltGray">
              <a:xfrm flipH="1" flipV="1">
                <a:off x="3" y="1924"/>
                <a:ext cx="32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29" name="Line 61"/>
              <p:cNvSpPr>
                <a:spLocks noChangeShapeType="1"/>
              </p:cNvSpPr>
              <p:nvPr/>
            </p:nvSpPr>
            <p:spPr bwMode="ltGray">
              <a:xfrm flipH="1" flipV="1">
                <a:off x="384" y="938"/>
                <a:ext cx="38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30" name="Arc 62"/>
              <p:cNvSpPr>
                <a:spLocks/>
              </p:cNvSpPr>
              <p:nvPr/>
            </p:nvSpPr>
            <p:spPr bwMode="ltGray">
              <a:xfrm rot="16200000" flipH="1">
                <a:off x="426" y="860"/>
                <a:ext cx="156" cy="157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231" name="Group 63"/>
            <p:cNvGrpSpPr>
              <a:grpSpLocks/>
            </p:cNvGrpSpPr>
            <p:nvPr userDrawn="1"/>
          </p:nvGrpSpPr>
          <p:grpSpPr bwMode="auto">
            <a:xfrm>
              <a:off x="1480" y="1952"/>
              <a:ext cx="3808" cy="1812"/>
              <a:chOff x="1480" y="1952"/>
              <a:chExt cx="3808" cy="1812"/>
            </a:xfrm>
          </p:grpSpPr>
          <p:sp>
            <p:nvSpPr>
              <p:cNvPr id="7232" name="Line 64"/>
              <p:cNvSpPr>
                <a:spLocks noChangeShapeType="1"/>
              </p:cNvSpPr>
              <p:nvPr/>
            </p:nvSpPr>
            <p:spPr bwMode="ltGray">
              <a:xfrm flipV="1">
                <a:off x="1480" y="3442"/>
                <a:ext cx="38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33" name="Line 65"/>
              <p:cNvSpPr>
                <a:spLocks noChangeShapeType="1"/>
              </p:cNvSpPr>
              <p:nvPr/>
            </p:nvSpPr>
            <p:spPr bwMode="ltGray">
              <a:xfrm flipH="1">
                <a:off x="5172" y="1952"/>
                <a:ext cx="0" cy="181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34" name="Arc 66"/>
              <p:cNvSpPr>
                <a:spLocks/>
              </p:cNvSpPr>
              <p:nvPr/>
            </p:nvSpPr>
            <p:spPr bwMode="ltGray">
              <a:xfrm rot="5400000">
                <a:off x="5097" y="3346"/>
                <a:ext cx="156" cy="157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7235" name="Rectangle 67"/>
          <p:cNvSpPr>
            <a:spLocks noGrp="1" noChangeArrowheads="1"/>
          </p:cNvSpPr>
          <p:nvPr>
            <p:ph type="ctrTitle"/>
          </p:nvPr>
        </p:nvSpPr>
        <p:spPr>
          <a:xfrm>
            <a:off x="990600" y="1752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236" name="Rectangle 68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990600" y="3309938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237" name="Rectangle 69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238" name="Rectangle 7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239" name="Rectangle 7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4A4DE64-1912-4A80-914B-A18CD996469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CB2A29-5BD3-4D26-8378-920896B4D91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304800"/>
            <a:ext cx="200025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584835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B127F8-4C5D-4A96-AAF1-7961C9C36EB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F8FD3F-5989-4DBC-9855-D9F275FF6DD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704346-871A-408D-A475-9D7096586F4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498FE2-F70A-421F-AA05-A4C4854D990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483632-0E43-44E0-929F-8503BCB85F2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2AFC9E-1C87-45B9-A167-4B51903B47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384912-0C16-414D-BDFC-03A24E35E26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2C9DF7-790E-46B1-9582-4445E85B7A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EEB5C1-5DBF-4EAF-9758-D746E2BBFB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6147" name="Group 3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grpSp>
            <p:nvGrpSpPr>
              <p:cNvPr id="6148" name="Group 4"/>
              <p:cNvGrpSpPr>
                <a:grpSpLocks/>
              </p:cNvGrpSpPr>
              <p:nvPr/>
            </p:nvGrpSpPr>
            <p:grpSpPr bwMode="auto">
              <a:xfrm>
                <a:off x="0" y="192"/>
                <a:ext cx="5760" cy="4032"/>
                <a:chOff x="0" y="192"/>
                <a:chExt cx="5760" cy="4032"/>
              </a:xfrm>
            </p:grpSpPr>
            <p:sp>
              <p:nvSpPr>
                <p:cNvPr id="6149" name="Line 5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50" name="Line 6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51" name="Line 7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52" name="Line 8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53" name="Line 9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54" name="Line 10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55" name="Line 11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56" name="Line 12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57" name="Line 13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58" name="Line 14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59" name="Line 15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60" name="Line 16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61" name="Line 17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62" name="Line 18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63" name="Line 19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64" name="Line 20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65" name="Line 21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66" name="Line 22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67" name="Line 23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68" name="Line 24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69" name="Line 25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70" name="Line 26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171" name="Group 27"/>
              <p:cNvGrpSpPr>
                <a:grpSpLocks/>
              </p:cNvGrpSpPr>
              <p:nvPr/>
            </p:nvGrpSpPr>
            <p:grpSpPr bwMode="auto">
              <a:xfrm>
                <a:off x="192" y="0"/>
                <a:ext cx="5376" cy="4320"/>
                <a:chOff x="192" y="0"/>
                <a:chExt cx="5376" cy="4320"/>
              </a:xfrm>
            </p:grpSpPr>
            <p:sp>
              <p:nvSpPr>
                <p:cNvPr id="6172" name="Line 28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73" name="Line 29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74" name="Line 30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75" name="Line 31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76" name="Line 32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77" name="Line 33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78" name="Line 34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79" name="Line 35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80" name="Line 36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81" name="Line 37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82" name="Line 38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83" name="Line 39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84" name="Line 40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85" name="Line 41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86" name="Line 42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87" name="Line 43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88" name="Line 44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89" name="Line 45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90" name="Line 46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91" name="Line 47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92" name="Line 48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93" name="Line 49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94" name="Line 50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95" name="Line 51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96" name="Line 52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97" name="Line 53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98" name="Line 54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99" name="Line 55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00" name="Line 56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6201" name="Rectangle 57" descr="60%"/>
            <p:cNvSpPr>
              <a:spLocks noChangeArrowheads="1"/>
            </p:cNvSpPr>
            <p:nvPr/>
          </p:nvSpPr>
          <p:spPr bwMode="ltGray">
            <a:xfrm>
              <a:off x="2112" y="0"/>
              <a:ext cx="3648" cy="96"/>
            </a:xfrm>
            <a:prstGeom prst="rect">
              <a:avLst/>
            </a:prstGeom>
            <a:pattFill prst="pct60">
              <a:fgClr>
                <a:schemeClr val="folHlink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02" name="Line 58"/>
            <p:cNvSpPr>
              <a:spLocks noChangeShapeType="1"/>
            </p:cNvSpPr>
            <p:nvPr/>
          </p:nvSpPr>
          <p:spPr bwMode="ltGray">
            <a:xfrm>
              <a:off x="5568" y="0"/>
              <a:ext cx="0" cy="1488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203" name="Group 59"/>
            <p:cNvGrpSpPr>
              <a:grpSpLocks/>
            </p:cNvGrpSpPr>
            <p:nvPr/>
          </p:nvGrpSpPr>
          <p:grpSpPr bwMode="auto">
            <a:xfrm>
              <a:off x="261" y="892"/>
              <a:ext cx="1124" cy="1464"/>
              <a:chOff x="96" y="916"/>
              <a:chExt cx="2208" cy="2876"/>
            </a:xfrm>
          </p:grpSpPr>
          <p:sp>
            <p:nvSpPr>
              <p:cNvPr id="6204" name="Line 60"/>
              <p:cNvSpPr>
                <a:spLocks noChangeShapeType="1"/>
              </p:cNvSpPr>
              <p:nvPr/>
            </p:nvSpPr>
            <p:spPr bwMode="ltGray">
              <a:xfrm flipH="1">
                <a:off x="96" y="1037"/>
                <a:ext cx="22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05" name="Line 61"/>
              <p:cNvSpPr>
                <a:spLocks noChangeShapeType="1"/>
              </p:cNvSpPr>
              <p:nvPr/>
            </p:nvSpPr>
            <p:spPr bwMode="ltGray">
              <a:xfrm>
                <a:off x="336" y="920"/>
                <a:ext cx="0" cy="287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06" name="Arc 62"/>
              <p:cNvSpPr>
                <a:spLocks/>
              </p:cNvSpPr>
              <p:nvPr/>
            </p:nvSpPr>
            <p:spPr bwMode="ltGray">
              <a:xfrm flipH="1">
                <a:off x="217" y="916"/>
                <a:ext cx="239" cy="239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6207" name="Rectangle 6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208" name="Rectangle 6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9050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209" name="Rectangle 6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6210" name="Rectangle 6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6211" name="Rectangle 6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9108343-A4F6-4374-AFD1-C8BA20E3954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110000"/>
        <a:buFont typeface="Wingdings" pitchFamily="2" charset="2"/>
        <a:buBlip>
          <a:blip r:embed="rId13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" pitchFamily="2" charset="2"/>
        <a:buChar char="w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1127125" y="171608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b="1">
              <a:latin typeface="Arial" charset="0"/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609600" y="1066800"/>
            <a:ext cx="1912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5050B"/>
                </a:solidFill>
                <a:latin typeface="Arial" charset="0"/>
              </a:rPr>
              <a:t>CHAPTER 2</a:t>
            </a:r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914400" y="1676400"/>
            <a:ext cx="7908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>
                <a:solidFill>
                  <a:srgbClr val="080912"/>
                </a:solidFill>
                <a:latin typeface="Arial" charset="0"/>
              </a:rPr>
              <a:t>CHEMISTRY AND BIOCHEMISTRY</a:t>
            </a:r>
            <a:endParaRPr lang="en-US" b="1">
              <a:latin typeface="Arial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2"/>
          <p:cNvSpPr txBox="1">
            <a:spLocks noChangeArrowheads="1"/>
          </p:cNvSpPr>
          <p:nvPr/>
        </p:nvSpPr>
        <p:spPr bwMode="auto">
          <a:xfrm>
            <a:off x="0" y="-50800"/>
            <a:ext cx="36988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>
                <a:latin typeface="Arial" charset="0"/>
              </a:rPr>
              <a:t>Chapter 2  Chemical Principles </a:t>
            </a:r>
            <a:r>
              <a:rPr lang="en-US" sz="2800" b="1">
                <a:latin typeface="Arial" charset="0"/>
              </a:rPr>
              <a:t> </a:t>
            </a:r>
          </a:p>
        </p:txBody>
      </p:sp>
      <p:sp>
        <p:nvSpPr>
          <p:cNvPr id="63491" name="Text Box 3"/>
          <p:cNvSpPr txBox="1">
            <a:spLocks noChangeArrowheads="1"/>
          </p:cNvSpPr>
          <p:nvPr/>
        </p:nvSpPr>
        <p:spPr bwMode="auto">
          <a:xfrm>
            <a:off x="609600" y="1066800"/>
            <a:ext cx="294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5050B"/>
                </a:solidFill>
                <a:latin typeface="Arial" charset="0"/>
              </a:rPr>
              <a:t>Structure of Atoms</a:t>
            </a:r>
          </a:p>
        </p:txBody>
      </p:sp>
      <p:sp>
        <p:nvSpPr>
          <p:cNvPr id="63494" name="Text Box 6"/>
          <p:cNvSpPr txBox="1">
            <a:spLocks noChangeArrowheads="1"/>
          </p:cNvSpPr>
          <p:nvPr/>
        </p:nvSpPr>
        <p:spPr bwMode="auto">
          <a:xfrm>
            <a:off x="838200" y="1676400"/>
            <a:ext cx="77724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b="1">
                <a:latin typeface="Arial" charset="0"/>
              </a:rPr>
              <a:t>There are certain spaces around the nucleus where electrons are likely to be found.  The electron is found a certain distance from the nucleus called a </a:t>
            </a:r>
            <a:r>
              <a:rPr lang="en-US" b="1">
                <a:solidFill>
                  <a:srgbClr val="080912"/>
                </a:solidFill>
                <a:latin typeface="Arial" charset="0"/>
              </a:rPr>
              <a:t>shell</a:t>
            </a:r>
            <a:r>
              <a:rPr lang="en-US" b="1">
                <a:latin typeface="Arial" charset="0"/>
              </a:rPr>
              <a:t>.  Within a shell is an </a:t>
            </a:r>
            <a:r>
              <a:rPr lang="en-US" b="1">
                <a:solidFill>
                  <a:srgbClr val="080912"/>
                </a:solidFill>
                <a:latin typeface="Arial" charset="0"/>
              </a:rPr>
              <a:t>orbital </a:t>
            </a:r>
            <a:r>
              <a:rPr lang="en-US" b="1">
                <a:latin typeface="Arial" charset="0"/>
              </a:rPr>
              <a:t>that holds 2 electrons.</a:t>
            </a:r>
          </a:p>
        </p:txBody>
      </p:sp>
      <p:pic>
        <p:nvPicPr>
          <p:cNvPr id="63495" name="Picture 7" descr="02-06-HCNOatoms-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3657600"/>
            <a:ext cx="7620000" cy="3057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2"/>
          <p:cNvSpPr txBox="1">
            <a:spLocks noChangeArrowheads="1"/>
          </p:cNvSpPr>
          <p:nvPr/>
        </p:nvSpPr>
        <p:spPr bwMode="auto">
          <a:xfrm>
            <a:off x="0" y="-50800"/>
            <a:ext cx="36988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>
                <a:latin typeface="Arial" charset="0"/>
              </a:rPr>
              <a:t>Chapter 2  Chemical Principles </a:t>
            </a:r>
            <a:r>
              <a:rPr lang="en-US" sz="2800" b="1">
                <a:latin typeface="Arial" charset="0"/>
              </a:rPr>
              <a:t> </a:t>
            </a:r>
          </a:p>
        </p:txBody>
      </p:sp>
      <p:sp>
        <p:nvSpPr>
          <p:cNvPr id="65539" name="Text Box 3"/>
          <p:cNvSpPr txBox="1">
            <a:spLocks noChangeArrowheads="1"/>
          </p:cNvSpPr>
          <p:nvPr/>
        </p:nvSpPr>
        <p:spPr bwMode="auto">
          <a:xfrm>
            <a:off x="609600" y="1066800"/>
            <a:ext cx="294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5050B"/>
                </a:solidFill>
                <a:latin typeface="Arial" charset="0"/>
              </a:rPr>
              <a:t>Structure of Atoms</a:t>
            </a:r>
          </a:p>
        </p:txBody>
      </p:sp>
      <p:sp>
        <p:nvSpPr>
          <p:cNvPr id="65540" name="Text Box 4"/>
          <p:cNvSpPr txBox="1">
            <a:spLocks noChangeArrowheads="1"/>
          </p:cNvSpPr>
          <p:nvPr/>
        </p:nvSpPr>
        <p:spPr bwMode="auto">
          <a:xfrm>
            <a:off x="838200" y="1676400"/>
            <a:ext cx="77724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800" b="1">
                <a:latin typeface="Arial" charset="0"/>
              </a:rPr>
              <a:t>The outermost electron shell is referred to as the </a:t>
            </a:r>
            <a:r>
              <a:rPr lang="en-US" sz="2800" b="1">
                <a:solidFill>
                  <a:srgbClr val="080912"/>
                </a:solidFill>
                <a:latin typeface="Arial" charset="0"/>
              </a:rPr>
              <a:t>valence shell</a:t>
            </a:r>
            <a:r>
              <a:rPr lang="en-US" sz="2800" b="1">
                <a:latin typeface="Arial" charset="0"/>
              </a:rPr>
              <a:t>.  </a:t>
            </a:r>
          </a:p>
        </p:txBody>
      </p:sp>
      <p:pic>
        <p:nvPicPr>
          <p:cNvPr id="65541" name="Picture 5" descr="02-06-HCNOatoms-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3657600"/>
            <a:ext cx="7620000" cy="3057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2"/>
          <p:cNvSpPr txBox="1">
            <a:spLocks noChangeArrowheads="1"/>
          </p:cNvSpPr>
          <p:nvPr/>
        </p:nvSpPr>
        <p:spPr bwMode="auto">
          <a:xfrm>
            <a:off x="0" y="-50800"/>
            <a:ext cx="36988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>
                <a:latin typeface="Arial" charset="0"/>
              </a:rPr>
              <a:t>Chapter 2  Chemical Principles </a:t>
            </a:r>
            <a:r>
              <a:rPr lang="en-US" sz="2800" b="1">
                <a:latin typeface="Arial" charset="0"/>
              </a:rPr>
              <a:t> </a:t>
            </a:r>
          </a:p>
        </p:txBody>
      </p:sp>
      <p:sp>
        <p:nvSpPr>
          <p:cNvPr id="64515" name="Text Box 3"/>
          <p:cNvSpPr txBox="1">
            <a:spLocks noChangeArrowheads="1"/>
          </p:cNvSpPr>
          <p:nvPr/>
        </p:nvSpPr>
        <p:spPr bwMode="auto">
          <a:xfrm>
            <a:off x="609600" y="1066800"/>
            <a:ext cx="294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5050B"/>
                </a:solidFill>
                <a:latin typeface="Arial" charset="0"/>
              </a:rPr>
              <a:t>Structure of Atoms</a:t>
            </a:r>
          </a:p>
        </p:txBody>
      </p:sp>
      <p:sp>
        <p:nvSpPr>
          <p:cNvPr id="64518" name="Rectangle 6"/>
          <p:cNvSpPr>
            <a:spLocks noChangeArrowheads="1"/>
          </p:cNvSpPr>
          <p:nvPr/>
        </p:nvSpPr>
        <p:spPr bwMode="auto">
          <a:xfrm>
            <a:off x="3048000" y="1828800"/>
            <a:ext cx="4572000" cy="453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eaLnBrk="0" hangingPunct="0">
              <a:spcBef>
                <a:spcPct val="50000"/>
              </a:spcBef>
            </a:pPr>
            <a:r>
              <a:rPr lang="en-US" b="1">
                <a:latin typeface="Arial" charset="0"/>
              </a:rPr>
              <a:t>1.   First energy shell can contain a maximum of </a:t>
            </a:r>
            <a:r>
              <a:rPr lang="en-US" b="1" u="sng">
                <a:solidFill>
                  <a:srgbClr val="080912"/>
                </a:solidFill>
                <a:latin typeface="Arial" charset="0"/>
              </a:rPr>
              <a:t>2 electrons</a:t>
            </a:r>
          </a:p>
          <a:p>
            <a:pPr marL="457200" indent="-457200" eaLnBrk="0" hangingPunct="0">
              <a:spcBef>
                <a:spcPct val="50000"/>
              </a:spcBef>
            </a:pPr>
            <a:r>
              <a:rPr lang="en-US" b="1">
                <a:latin typeface="Arial" charset="0"/>
              </a:rPr>
              <a:t>2.  All other  shells can contain a maximum of </a:t>
            </a:r>
            <a:r>
              <a:rPr lang="en-US" b="1" u="sng">
                <a:solidFill>
                  <a:srgbClr val="080912"/>
                </a:solidFill>
                <a:latin typeface="Arial" charset="0"/>
              </a:rPr>
              <a:t>8 electrons</a:t>
            </a:r>
            <a:r>
              <a:rPr lang="en-US" b="1">
                <a:latin typeface="Arial" charset="0"/>
              </a:rPr>
              <a:t> (there are exceptions)</a:t>
            </a:r>
          </a:p>
          <a:p>
            <a:pPr marL="457200" indent="-457200" eaLnBrk="0" hangingPunct="0">
              <a:spcBef>
                <a:spcPct val="50000"/>
              </a:spcBef>
            </a:pPr>
            <a:r>
              <a:rPr lang="en-US" b="1">
                <a:latin typeface="Arial" charset="0"/>
              </a:rPr>
              <a:t>An atom is most</a:t>
            </a:r>
            <a:r>
              <a:rPr lang="en-US" b="1" u="sng">
                <a:latin typeface="Arial" charset="0"/>
              </a:rPr>
              <a:t> </a:t>
            </a:r>
            <a:r>
              <a:rPr lang="en-US" b="1" u="sng">
                <a:solidFill>
                  <a:srgbClr val="080912"/>
                </a:solidFill>
                <a:latin typeface="Arial" charset="0"/>
              </a:rPr>
              <a:t>stable</a:t>
            </a:r>
            <a:r>
              <a:rPr lang="en-US" b="1">
                <a:latin typeface="Arial" charset="0"/>
              </a:rPr>
              <a:t> when the valence shell contains a full 8 electrons =              </a:t>
            </a:r>
            <a:r>
              <a:rPr lang="en-US" sz="2800" b="1" u="sng">
                <a:solidFill>
                  <a:srgbClr val="080912"/>
                </a:solidFill>
                <a:latin typeface="Arial" charset="0"/>
              </a:rPr>
              <a:t>OCTET RULE</a:t>
            </a:r>
          </a:p>
        </p:txBody>
      </p:sp>
      <p:sp>
        <p:nvSpPr>
          <p:cNvPr id="64519" name="Text Box 7"/>
          <p:cNvSpPr txBox="1">
            <a:spLocks noChangeArrowheads="1"/>
          </p:cNvSpPr>
          <p:nvPr/>
        </p:nvSpPr>
        <p:spPr bwMode="auto">
          <a:xfrm>
            <a:off x="898525" y="1762125"/>
            <a:ext cx="21653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latin typeface="Arial" charset="0"/>
              </a:rPr>
              <a:t>RULES</a:t>
            </a:r>
          </a:p>
          <a:p>
            <a:r>
              <a:rPr lang="en-US" b="1">
                <a:latin typeface="Arial" charset="0"/>
              </a:rPr>
              <a:t>ABOUT </a:t>
            </a:r>
          </a:p>
          <a:p>
            <a:r>
              <a:rPr lang="en-US" b="1">
                <a:latin typeface="Arial" charset="0"/>
              </a:rPr>
              <a:t>ELECTRONS!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2"/>
          <p:cNvSpPr txBox="1">
            <a:spLocks noChangeArrowheads="1"/>
          </p:cNvSpPr>
          <p:nvPr/>
        </p:nvSpPr>
        <p:spPr bwMode="auto">
          <a:xfrm>
            <a:off x="0" y="-50800"/>
            <a:ext cx="36988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>
                <a:latin typeface="Arial" charset="0"/>
              </a:rPr>
              <a:t>Chapter 2  Chemical Principles </a:t>
            </a:r>
            <a:r>
              <a:rPr lang="en-US" sz="2800" b="1">
                <a:latin typeface="Arial" charset="0"/>
              </a:rPr>
              <a:t> </a:t>
            </a:r>
          </a:p>
        </p:txBody>
      </p:sp>
      <p:sp>
        <p:nvSpPr>
          <p:cNvPr id="66563" name="Text Box 3"/>
          <p:cNvSpPr txBox="1">
            <a:spLocks noChangeArrowheads="1"/>
          </p:cNvSpPr>
          <p:nvPr/>
        </p:nvSpPr>
        <p:spPr bwMode="auto">
          <a:xfrm>
            <a:off x="609600" y="1066800"/>
            <a:ext cx="294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5050B"/>
                </a:solidFill>
                <a:latin typeface="Arial" charset="0"/>
              </a:rPr>
              <a:t>Structure of Atoms</a:t>
            </a:r>
          </a:p>
        </p:txBody>
      </p:sp>
      <p:sp>
        <p:nvSpPr>
          <p:cNvPr id="66566" name="Text Box 6"/>
          <p:cNvSpPr txBox="1">
            <a:spLocks noChangeArrowheads="1"/>
          </p:cNvSpPr>
          <p:nvPr/>
        </p:nvSpPr>
        <p:spPr bwMode="auto">
          <a:xfrm>
            <a:off x="974725" y="1743075"/>
            <a:ext cx="249555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>
                <a:latin typeface="Arial" charset="0"/>
              </a:rPr>
              <a:t>RULES</a:t>
            </a:r>
          </a:p>
          <a:p>
            <a:r>
              <a:rPr lang="en-US" sz="2800" b="1">
                <a:latin typeface="Arial" charset="0"/>
              </a:rPr>
              <a:t>ABOUT </a:t>
            </a:r>
          </a:p>
          <a:p>
            <a:r>
              <a:rPr lang="en-US" sz="2800" b="1">
                <a:latin typeface="Arial" charset="0"/>
              </a:rPr>
              <a:t>ELECTRONS!</a:t>
            </a:r>
          </a:p>
        </p:txBody>
      </p:sp>
      <p:sp>
        <p:nvSpPr>
          <p:cNvPr id="66567" name="Rectangle 7"/>
          <p:cNvSpPr>
            <a:spLocks noChangeArrowheads="1"/>
          </p:cNvSpPr>
          <p:nvPr/>
        </p:nvSpPr>
        <p:spPr bwMode="auto">
          <a:xfrm>
            <a:off x="3505200" y="1905000"/>
            <a:ext cx="4572000" cy="415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>
                <a:solidFill>
                  <a:srgbClr val="080912"/>
                </a:solidFill>
                <a:latin typeface="Arial" charset="0"/>
              </a:rPr>
              <a:t>Electrons determine chemical reactivity.</a:t>
            </a:r>
          </a:p>
          <a:p>
            <a:pPr eaLnBrk="0" hangingPunct="0">
              <a:spcBef>
                <a:spcPct val="50000"/>
              </a:spcBef>
            </a:pPr>
            <a:endParaRPr lang="en-US" sz="2800" b="1">
              <a:solidFill>
                <a:srgbClr val="080912"/>
              </a:solidFill>
              <a:latin typeface="Arial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n-US" sz="2800" b="1">
                <a:solidFill>
                  <a:srgbClr val="080912"/>
                </a:solidFill>
                <a:latin typeface="Arial" charset="0"/>
              </a:rPr>
              <a:t>Atoms are reactive unless they have a full valence shell of electrons!</a:t>
            </a:r>
          </a:p>
          <a:p>
            <a:pPr eaLnBrk="0" hangingPunct="0">
              <a:spcBef>
                <a:spcPct val="50000"/>
              </a:spcBef>
            </a:pPr>
            <a:endParaRPr lang="en-US" sz="2800" b="1">
              <a:solidFill>
                <a:srgbClr val="080912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 Box 2"/>
          <p:cNvSpPr txBox="1">
            <a:spLocks noChangeArrowheads="1"/>
          </p:cNvSpPr>
          <p:nvPr/>
        </p:nvSpPr>
        <p:spPr bwMode="auto">
          <a:xfrm>
            <a:off x="0" y="-50800"/>
            <a:ext cx="36988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>
                <a:latin typeface="Arial" charset="0"/>
              </a:rPr>
              <a:t>Chapter 2  Chemical Principles </a:t>
            </a:r>
            <a:r>
              <a:rPr lang="en-US" sz="2800" b="1">
                <a:latin typeface="Arial" charset="0"/>
              </a:rPr>
              <a:t> </a:t>
            </a:r>
          </a:p>
        </p:txBody>
      </p:sp>
      <p:sp>
        <p:nvSpPr>
          <p:cNvPr id="67587" name="Text Box 3"/>
          <p:cNvSpPr txBox="1">
            <a:spLocks noChangeArrowheads="1"/>
          </p:cNvSpPr>
          <p:nvPr/>
        </p:nvSpPr>
        <p:spPr bwMode="auto">
          <a:xfrm>
            <a:off x="609600" y="1066800"/>
            <a:ext cx="294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5050B"/>
                </a:solidFill>
                <a:latin typeface="Arial" charset="0"/>
              </a:rPr>
              <a:t>Structure of Atoms</a:t>
            </a:r>
          </a:p>
        </p:txBody>
      </p:sp>
      <p:pic>
        <p:nvPicPr>
          <p:cNvPr id="67590" name="Picture 6" descr="0016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600200"/>
            <a:ext cx="7010400" cy="525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2"/>
          <p:cNvSpPr txBox="1">
            <a:spLocks noChangeArrowheads="1"/>
          </p:cNvSpPr>
          <p:nvPr/>
        </p:nvSpPr>
        <p:spPr bwMode="auto">
          <a:xfrm>
            <a:off x="0" y="-50800"/>
            <a:ext cx="36988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>
                <a:latin typeface="Arial" charset="0"/>
              </a:rPr>
              <a:t>Chapter 2  Chemical Principles </a:t>
            </a:r>
            <a:r>
              <a:rPr lang="en-US" sz="2800" b="1">
                <a:latin typeface="Arial" charset="0"/>
              </a:rPr>
              <a:t> </a:t>
            </a:r>
          </a:p>
        </p:txBody>
      </p:sp>
      <p:sp>
        <p:nvSpPr>
          <p:cNvPr id="68611" name="Text Box 3"/>
          <p:cNvSpPr txBox="1">
            <a:spLocks noChangeArrowheads="1"/>
          </p:cNvSpPr>
          <p:nvPr/>
        </p:nvSpPr>
        <p:spPr bwMode="auto">
          <a:xfrm>
            <a:off x="609600" y="1066800"/>
            <a:ext cx="294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5050B"/>
                </a:solidFill>
                <a:latin typeface="Arial" charset="0"/>
              </a:rPr>
              <a:t>Structure of Atoms</a:t>
            </a:r>
          </a:p>
        </p:txBody>
      </p:sp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800100" y="1752600"/>
            <a:ext cx="7543800" cy="500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>
                <a:latin typeface="Arial" charset="0"/>
              </a:rPr>
              <a:t>Which atoms on the periodic table have a full valence shell?</a:t>
            </a:r>
          </a:p>
          <a:p>
            <a:pPr eaLnBrk="0" hangingPunct="0">
              <a:spcBef>
                <a:spcPct val="50000"/>
              </a:spcBef>
            </a:pPr>
            <a:endParaRPr lang="en-US" sz="2800" b="1">
              <a:latin typeface="Arial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n-US" sz="2800" b="1">
                <a:latin typeface="Arial" charset="0"/>
              </a:rPr>
              <a:t>Which atoms on the periodic table have only one electron in the valence shell?</a:t>
            </a:r>
          </a:p>
          <a:p>
            <a:pPr eaLnBrk="0" hangingPunct="0">
              <a:spcBef>
                <a:spcPct val="50000"/>
              </a:spcBef>
            </a:pPr>
            <a:endParaRPr lang="en-US" sz="2800" b="1">
              <a:latin typeface="Arial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n-US" sz="2800" b="1">
                <a:latin typeface="Arial" charset="0"/>
              </a:rPr>
              <a:t>Which atoms on the periodic table have seven electrons in the valence shell?</a:t>
            </a:r>
          </a:p>
          <a:p>
            <a:pPr eaLnBrk="0" hangingPunct="0">
              <a:spcBef>
                <a:spcPct val="50000"/>
              </a:spcBef>
            </a:pPr>
            <a:endParaRPr lang="en-US" sz="2800" b="1">
              <a:latin typeface="Arial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 Box 2"/>
          <p:cNvSpPr txBox="1">
            <a:spLocks noChangeArrowheads="1"/>
          </p:cNvSpPr>
          <p:nvPr/>
        </p:nvSpPr>
        <p:spPr bwMode="auto">
          <a:xfrm>
            <a:off x="0" y="-50800"/>
            <a:ext cx="36988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>
                <a:latin typeface="Arial" charset="0"/>
              </a:rPr>
              <a:t>Chapter 2  Chemical Principles </a:t>
            </a:r>
            <a:r>
              <a:rPr lang="en-US" sz="2800" b="1">
                <a:latin typeface="Arial" charset="0"/>
              </a:rPr>
              <a:t> </a:t>
            </a:r>
          </a:p>
        </p:txBody>
      </p:sp>
      <p:sp>
        <p:nvSpPr>
          <p:cNvPr id="69635" name="Text Box 3"/>
          <p:cNvSpPr txBox="1">
            <a:spLocks noChangeArrowheads="1"/>
          </p:cNvSpPr>
          <p:nvPr/>
        </p:nvSpPr>
        <p:spPr bwMode="auto">
          <a:xfrm>
            <a:off x="609600" y="1066800"/>
            <a:ext cx="14176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5050B"/>
                </a:solidFill>
                <a:latin typeface="Arial" charset="0"/>
              </a:rPr>
              <a:t>Bonding</a:t>
            </a:r>
          </a:p>
        </p:txBody>
      </p:sp>
      <p:sp>
        <p:nvSpPr>
          <p:cNvPr id="69637" name="Rectangle 5"/>
          <p:cNvSpPr>
            <a:spLocks noChangeArrowheads="1"/>
          </p:cNvSpPr>
          <p:nvPr/>
        </p:nvSpPr>
        <p:spPr bwMode="auto">
          <a:xfrm>
            <a:off x="723900" y="1828800"/>
            <a:ext cx="7696200" cy="490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b="1">
                <a:solidFill>
                  <a:srgbClr val="080912"/>
                </a:solidFill>
                <a:latin typeface="Arial" charset="0"/>
              </a:rPr>
              <a:t>BONDING</a:t>
            </a:r>
          </a:p>
          <a:p>
            <a:pPr eaLnBrk="0" hangingPunct="0">
              <a:spcBef>
                <a:spcPct val="50000"/>
              </a:spcBef>
            </a:pPr>
            <a:endParaRPr lang="en-US" sz="3200" b="1">
              <a:latin typeface="Arial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n-US" b="1">
                <a:latin typeface="Arial" charset="0"/>
              </a:rPr>
              <a:t>IONIC BONDING		      COVALENT BONDING</a:t>
            </a:r>
          </a:p>
          <a:p>
            <a:pPr eaLnBrk="0" hangingPunct="0">
              <a:spcBef>
                <a:spcPct val="50000"/>
              </a:spcBef>
            </a:pPr>
            <a:endParaRPr lang="en-US" sz="2000" b="1">
              <a:latin typeface="Arial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n-US" sz="2000" b="1">
                <a:latin typeface="Arial" charset="0"/>
              </a:rPr>
              <a:t>						non-polar 							covalent</a:t>
            </a:r>
          </a:p>
          <a:p>
            <a:pPr eaLnBrk="0" hangingPunct="0">
              <a:spcBef>
                <a:spcPct val="50000"/>
              </a:spcBef>
            </a:pPr>
            <a:endParaRPr lang="en-US" sz="2000" b="1">
              <a:latin typeface="Arial" charset="0"/>
            </a:endParaRPr>
          </a:p>
          <a:p>
            <a:pPr lvl="4" eaLnBrk="0" hangingPunct="0">
              <a:spcBef>
                <a:spcPct val="50000"/>
              </a:spcBef>
            </a:pPr>
            <a:r>
              <a:rPr lang="en-US" sz="2000" b="1">
                <a:latin typeface="Arial" charset="0"/>
              </a:rPr>
              <a:t>				and </a:t>
            </a:r>
          </a:p>
          <a:p>
            <a:pPr lvl="4" eaLnBrk="0" hangingPunct="0">
              <a:spcBef>
                <a:spcPct val="50000"/>
              </a:spcBef>
            </a:pPr>
            <a:endParaRPr lang="en-US" sz="2000" b="1">
              <a:latin typeface="Arial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n-US" sz="2000" b="1">
                <a:latin typeface="Arial" charset="0"/>
              </a:rPr>
              <a:t>						polar covalent</a:t>
            </a:r>
          </a:p>
        </p:txBody>
      </p:sp>
      <p:sp>
        <p:nvSpPr>
          <p:cNvPr id="69638" name="Line 6"/>
          <p:cNvSpPr>
            <a:spLocks noChangeShapeType="1"/>
          </p:cNvSpPr>
          <p:nvPr/>
        </p:nvSpPr>
        <p:spPr bwMode="auto">
          <a:xfrm flipH="1">
            <a:off x="2286000" y="2514600"/>
            <a:ext cx="685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9639" name="Line 7"/>
          <p:cNvSpPr>
            <a:spLocks noChangeShapeType="1"/>
          </p:cNvSpPr>
          <p:nvPr/>
        </p:nvSpPr>
        <p:spPr bwMode="auto">
          <a:xfrm>
            <a:off x="5867400" y="2438400"/>
            <a:ext cx="7620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 Box 2"/>
          <p:cNvSpPr txBox="1">
            <a:spLocks noChangeArrowheads="1"/>
          </p:cNvSpPr>
          <p:nvPr/>
        </p:nvSpPr>
        <p:spPr bwMode="auto">
          <a:xfrm>
            <a:off x="0" y="-50800"/>
            <a:ext cx="36988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>
                <a:latin typeface="Arial" charset="0"/>
              </a:rPr>
              <a:t>Chapter 2  Chemical Principles </a:t>
            </a:r>
            <a:r>
              <a:rPr lang="en-US" sz="2800" b="1">
                <a:latin typeface="Arial" charset="0"/>
              </a:rPr>
              <a:t> </a:t>
            </a:r>
          </a:p>
        </p:txBody>
      </p:sp>
      <p:sp>
        <p:nvSpPr>
          <p:cNvPr id="72707" name="Text Box 3"/>
          <p:cNvSpPr txBox="1">
            <a:spLocks noChangeArrowheads="1"/>
          </p:cNvSpPr>
          <p:nvPr/>
        </p:nvSpPr>
        <p:spPr bwMode="auto">
          <a:xfrm>
            <a:off x="609600" y="1066800"/>
            <a:ext cx="14176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5050B"/>
                </a:solidFill>
                <a:latin typeface="Arial" charset="0"/>
              </a:rPr>
              <a:t>Bonding</a:t>
            </a:r>
          </a:p>
        </p:txBody>
      </p:sp>
      <p:sp>
        <p:nvSpPr>
          <p:cNvPr id="72709" name="Text Box 5"/>
          <p:cNvSpPr txBox="1">
            <a:spLocks noChangeArrowheads="1"/>
          </p:cNvSpPr>
          <p:nvPr/>
        </p:nvSpPr>
        <p:spPr bwMode="auto">
          <a:xfrm>
            <a:off x="742950" y="1600200"/>
            <a:ext cx="7658100" cy="283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 u="sng">
                <a:solidFill>
                  <a:srgbClr val="080912"/>
                </a:solidFill>
                <a:latin typeface="Arial" charset="0"/>
              </a:rPr>
              <a:t>Ionic bonding</a:t>
            </a:r>
            <a:r>
              <a:rPr lang="en-US" b="1">
                <a:latin typeface="Arial" charset="0"/>
              </a:rPr>
              <a:t> – Atoms transfer or accept electrons from one another</a:t>
            </a:r>
          </a:p>
          <a:p>
            <a:pPr eaLnBrk="0" hangingPunct="0">
              <a:spcBef>
                <a:spcPct val="50000"/>
              </a:spcBef>
            </a:pPr>
            <a:r>
              <a:rPr lang="en-US" b="1">
                <a:latin typeface="Arial" charset="0"/>
              </a:rPr>
              <a:t>Look at the following diagram with regards to sodium (Na) and chloride (Cl)</a:t>
            </a:r>
          </a:p>
          <a:p>
            <a:pPr eaLnBrk="0" hangingPunct="0">
              <a:spcBef>
                <a:spcPct val="50000"/>
              </a:spcBef>
            </a:pPr>
            <a:r>
              <a:rPr lang="en-US" b="1">
                <a:latin typeface="Arial" charset="0"/>
              </a:rPr>
              <a:t>What must each do to fulfill the octet rule?</a:t>
            </a:r>
          </a:p>
          <a:p>
            <a:pPr>
              <a:spcBef>
                <a:spcPct val="50000"/>
              </a:spcBef>
            </a:pPr>
            <a:endParaRPr lang="en-US">
              <a:latin typeface="Times New Roman" pitchFamily="18" charset="0"/>
            </a:endParaRPr>
          </a:p>
        </p:txBody>
      </p:sp>
      <p:graphicFrame>
        <p:nvGraphicFramePr>
          <p:cNvPr id="72710" name="Object 6"/>
          <p:cNvGraphicFramePr>
            <a:graphicFrameLocks noChangeAspect="1"/>
          </p:cNvGraphicFramePr>
          <p:nvPr/>
        </p:nvGraphicFramePr>
        <p:xfrm>
          <a:off x="5029200" y="4191000"/>
          <a:ext cx="1785938" cy="2381250"/>
        </p:xfrm>
        <a:graphic>
          <a:graphicData uri="http://schemas.openxmlformats.org/presentationml/2006/ole">
            <p:oleObj spid="_x0000_s72710" name="Image Document" r:id="rId3" imgW="1695600" imgH="2381400" progId="Imaging.Document">
              <p:embed/>
            </p:oleObj>
          </a:graphicData>
        </a:graphic>
      </p:graphicFrame>
      <p:graphicFrame>
        <p:nvGraphicFramePr>
          <p:cNvPr id="72711" name="Object 7"/>
          <p:cNvGraphicFramePr>
            <a:graphicFrameLocks noChangeAspect="1"/>
          </p:cNvGraphicFramePr>
          <p:nvPr/>
        </p:nvGraphicFramePr>
        <p:xfrm>
          <a:off x="2286000" y="4191000"/>
          <a:ext cx="1804988" cy="2314575"/>
        </p:xfrm>
        <a:graphic>
          <a:graphicData uri="http://schemas.openxmlformats.org/presentationml/2006/ole">
            <p:oleObj spid="_x0000_s72711" name="Image Document" r:id="rId4" imgW="1714680" imgH="2314440" progId="Imaging.Document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 Box 2"/>
          <p:cNvSpPr txBox="1">
            <a:spLocks noChangeArrowheads="1"/>
          </p:cNvSpPr>
          <p:nvPr/>
        </p:nvSpPr>
        <p:spPr bwMode="auto">
          <a:xfrm>
            <a:off x="0" y="-50800"/>
            <a:ext cx="36988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>
                <a:latin typeface="Arial" charset="0"/>
              </a:rPr>
              <a:t>Chapter 2  Chemical Principles </a:t>
            </a:r>
            <a:r>
              <a:rPr lang="en-US" sz="2800" b="1">
                <a:latin typeface="Arial" charset="0"/>
              </a:rPr>
              <a:t> </a:t>
            </a:r>
          </a:p>
        </p:txBody>
      </p:sp>
      <p:sp>
        <p:nvSpPr>
          <p:cNvPr id="74755" name="Text Box 3"/>
          <p:cNvSpPr txBox="1">
            <a:spLocks noChangeArrowheads="1"/>
          </p:cNvSpPr>
          <p:nvPr/>
        </p:nvSpPr>
        <p:spPr bwMode="auto">
          <a:xfrm>
            <a:off x="609600" y="1066800"/>
            <a:ext cx="14176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5050B"/>
                </a:solidFill>
                <a:latin typeface="Arial" charset="0"/>
              </a:rPr>
              <a:t>Bonding</a:t>
            </a:r>
          </a:p>
        </p:txBody>
      </p:sp>
      <p:sp>
        <p:nvSpPr>
          <p:cNvPr id="74759" name="Text Box 7"/>
          <p:cNvSpPr txBox="1">
            <a:spLocks noChangeArrowheads="1"/>
          </p:cNvSpPr>
          <p:nvPr/>
        </p:nvSpPr>
        <p:spPr bwMode="auto">
          <a:xfrm>
            <a:off x="914400" y="1600200"/>
            <a:ext cx="7924800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>
                <a:solidFill>
                  <a:srgbClr val="080912"/>
                </a:solidFill>
                <a:latin typeface="Arial" charset="0"/>
              </a:rPr>
              <a:t>Ionic bonding</a:t>
            </a:r>
          </a:p>
          <a:p>
            <a:pPr eaLnBrk="0" hangingPunct="0">
              <a:spcBef>
                <a:spcPct val="50000"/>
              </a:spcBef>
            </a:pPr>
            <a:r>
              <a:rPr lang="en-US" b="1">
                <a:latin typeface="Arial" charset="0"/>
              </a:rPr>
              <a:t>The sodium ion and the chloride ion will be attracted to each other and form an ionic bond.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4760" name="Text Box 8"/>
          <p:cNvSpPr txBox="1">
            <a:spLocks noChangeArrowheads="1"/>
          </p:cNvSpPr>
          <p:nvPr/>
        </p:nvSpPr>
        <p:spPr bwMode="auto">
          <a:xfrm>
            <a:off x="2133600" y="3200400"/>
            <a:ext cx="777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latin typeface="Arial" charset="0"/>
              </a:rPr>
              <a:t>Na </a:t>
            </a:r>
            <a:r>
              <a:rPr lang="en-US" b="1" baseline="30000">
                <a:latin typeface="Arial" charset="0"/>
              </a:rPr>
              <a:t>+</a:t>
            </a:r>
          </a:p>
        </p:txBody>
      </p:sp>
      <p:sp>
        <p:nvSpPr>
          <p:cNvPr id="74761" name="Text Box 9"/>
          <p:cNvSpPr txBox="1">
            <a:spLocks noChangeArrowheads="1"/>
          </p:cNvSpPr>
          <p:nvPr/>
        </p:nvSpPr>
        <p:spPr bwMode="auto">
          <a:xfrm>
            <a:off x="5105400" y="3200400"/>
            <a:ext cx="641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latin typeface="Arial" charset="0"/>
              </a:rPr>
              <a:t>Cl </a:t>
            </a:r>
            <a:r>
              <a:rPr lang="en-US" b="1" baseline="30000">
                <a:latin typeface="Arial" charset="0"/>
              </a:rPr>
              <a:t>-</a:t>
            </a:r>
          </a:p>
        </p:txBody>
      </p:sp>
      <p:sp>
        <p:nvSpPr>
          <p:cNvPr id="74762" name="Oval 10"/>
          <p:cNvSpPr>
            <a:spLocks noChangeArrowheads="1"/>
          </p:cNvSpPr>
          <p:nvPr/>
        </p:nvSpPr>
        <p:spPr bwMode="auto">
          <a:xfrm>
            <a:off x="2019300" y="3009900"/>
            <a:ext cx="1143000" cy="990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763" name="Oval 11"/>
          <p:cNvSpPr>
            <a:spLocks noChangeArrowheads="1"/>
          </p:cNvSpPr>
          <p:nvPr/>
        </p:nvSpPr>
        <p:spPr bwMode="auto">
          <a:xfrm>
            <a:off x="4762500" y="3009900"/>
            <a:ext cx="1143000" cy="990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764" name="Text Box 12"/>
          <p:cNvSpPr txBox="1">
            <a:spLocks noChangeArrowheads="1"/>
          </p:cNvSpPr>
          <p:nvPr/>
        </p:nvSpPr>
        <p:spPr bwMode="auto">
          <a:xfrm>
            <a:off x="1447800" y="5791200"/>
            <a:ext cx="68199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>
                <a:latin typeface="Arial" charset="0"/>
              </a:rPr>
              <a:t>By looking at the periodic table, can you predict which atoms may form ionic bonds?</a:t>
            </a:r>
          </a:p>
        </p:txBody>
      </p:sp>
      <p:sp>
        <p:nvSpPr>
          <p:cNvPr id="74765" name="Text Box 13"/>
          <p:cNvSpPr txBox="1">
            <a:spLocks noChangeArrowheads="1"/>
          </p:cNvSpPr>
          <p:nvPr/>
        </p:nvSpPr>
        <p:spPr bwMode="auto">
          <a:xfrm>
            <a:off x="914400" y="4343400"/>
            <a:ext cx="76962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>
                <a:latin typeface="Arial" charset="0"/>
              </a:rPr>
              <a:t>The ionic bond is due to the </a:t>
            </a:r>
            <a:r>
              <a:rPr lang="en-US" b="1">
                <a:solidFill>
                  <a:srgbClr val="080912"/>
                </a:solidFill>
                <a:latin typeface="Arial" charset="0"/>
              </a:rPr>
              <a:t>attractive forces</a:t>
            </a:r>
            <a:r>
              <a:rPr lang="en-US" b="1">
                <a:latin typeface="Arial" charset="0"/>
              </a:rPr>
              <a:t> between the now positively charged sodium &amp; the negatively charged chloride.</a:t>
            </a:r>
          </a:p>
        </p:txBody>
      </p:sp>
      <p:pic>
        <p:nvPicPr>
          <p:cNvPr id="74766" name="Picture 14" descr="02-07B-SodiumChloride-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05600" y="0"/>
            <a:ext cx="2438400" cy="2078038"/>
          </a:xfrm>
          <a:prstGeom prst="rect">
            <a:avLst/>
          </a:prstGeom>
          <a:noFill/>
        </p:spPr>
      </p:pic>
      <p:pic>
        <p:nvPicPr>
          <p:cNvPr id="74767" name="Picture 15" descr="02-07Bx-SaltCrystalPhot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24288" y="304800"/>
            <a:ext cx="1495425" cy="175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7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7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65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2"/>
          <p:cNvSpPr txBox="1">
            <a:spLocks noChangeArrowheads="1"/>
          </p:cNvSpPr>
          <p:nvPr/>
        </p:nvSpPr>
        <p:spPr bwMode="auto">
          <a:xfrm>
            <a:off x="0" y="-50800"/>
            <a:ext cx="36988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>
                <a:latin typeface="Arial" charset="0"/>
              </a:rPr>
              <a:t>Chapter 2  Chemical Principles </a:t>
            </a:r>
            <a:r>
              <a:rPr lang="en-US" sz="2800" b="1">
                <a:latin typeface="Arial" charset="0"/>
              </a:rPr>
              <a:t> </a:t>
            </a:r>
          </a:p>
        </p:txBody>
      </p:sp>
      <p:sp>
        <p:nvSpPr>
          <p:cNvPr id="75779" name="Text Box 3"/>
          <p:cNvSpPr txBox="1">
            <a:spLocks noChangeArrowheads="1"/>
          </p:cNvSpPr>
          <p:nvPr/>
        </p:nvSpPr>
        <p:spPr bwMode="auto">
          <a:xfrm>
            <a:off x="609600" y="1066800"/>
            <a:ext cx="14176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5050B"/>
                </a:solidFill>
                <a:latin typeface="Arial" charset="0"/>
              </a:rPr>
              <a:t>Bonding</a:t>
            </a:r>
          </a:p>
        </p:txBody>
      </p:sp>
      <p:sp>
        <p:nvSpPr>
          <p:cNvPr id="75780" name="Text Box 4"/>
          <p:cNvSpPr txBox="1">
            <a:spLocks noChangeArrowheads="1"/>
          </p:cNvSpPr>
          <p:nvPr/>
        </p:nvSpPr>
        <p:spPr bwMode="auto">
          <a:xfrm>
            <a:off x="914400" y="1600200"/>
            <a:ext cx="7924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>
                <a:solidFill>
                  <a:srgbClr val="080912"/>
                </a:solidFill>
                <a:latin typeface="Arial" charset="0"/>
              </a:rPr>
              <a:t>Covalent bonding</a:t>
            </a:r>
          </a:p>
        </p:txBody>
      </p:sp>
      <p:sp>
        <p:nvSpPr>
          <p:cNvPr id="75787" name="Text Box 11"/>
          <p:cNvSpPr txBox="1">
            <a:spLocks noChangeArrowheads="1"/>
          </p:cNvSpPr>
          <p:nvPr/>
        </p:nvSpPr>
        <p:spPr bwMode="auto">
          <a:xfrm>
            <a:off x="914400" y="2446338"/>
            <a:ext cx="7848600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80912"/>
                </a:solidFill>
                <a:latin typeface="Arial" charset="0"/>
              </a:rPr>
              <a:t>Non-polar covalent bond</a:t>
            </a:r>
            <a:r>
              <a:rPr lang="en-US" sz="2800" b="1">
                <a:latin typeface="Arial" charset="0"/>
              </a:rPr>
              <a:t> – equal sharing of electrons</a:t>
            </a:r>
          </a:p>
          <a:p>
            <a:endParaRPr lang="en-US" sz="2800" b="1">
              <a:latin typeface="Arial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n-US" sz="2800" b="1">
                <a:solidFill>
                  <a:srgbClr val="080912"/>
                </a:solidFill>
                <a:latin typeface="Arial" charset="0"/>
              </a:rPr>
              <a:t>Polar covalent bond</a:t>
            </a:r>
            <a:r>
              <a:rPr lang="en-US" sz="2800" b="1">
                <a:latin typeface="Arial" charset="0"/>
              </a:rPr>
              <a:t> – unequal sharing of electrons</a:t>
            </a:r>
          </a:p>
          <a:p>
            <a:pPr eaLnBrk="0" hangingPunct="0">
              <a:spcBef>
                <a:spcPct val="50000"/>
              </a:spcBef>
            </a:pPr>
            <a:endParaRPr lang="en-US" sz="2800">
              <a:latin typeface="Times New Roman" pitchFamily="18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n-US" sz="2800" b="1">
                <a:latin typeface="Arial" charset="0"/>
              </a:rPr>
              <a:t>What does the word polar mean?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ext Box 2"/>
          <p:cNvSpPr txBox="1">
            <a:spLocks noChangeArrowheads="1"/>
          </p:cNvSpPr>
          <p:nvPr/>
        </p:nvSpPr>
        <p:spPr bwMode="auto">
          <a:xfrm>
            <a:off x="0" y="-50800"/>
            <a:ext cx="36988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>
                <a:latin typeface="Arial" charset="0"/>
              </a:rPr>
              <a:t>Chapter 2  Chemical Principles </a:t>
            </a:r>
            <a:r>
              <a:rPr lang="en-US" sz="2800" b="1">
                <a:latin typeface="Arial" charset="0"/>
              </a:rPr>
              <a:t> </a:t>
            </a:r>
          </a:p>
        </p:txBody>
      </p:sp>
      <p:sp>
        <p:nvSpPr>
          <p:cNvPr id="98307" name="Text Box 3"/>
          <p:cNvSpPr txBox="1">
            <a:spLocks noChangeArrowheads="1"/>
          </p:cNvSpPr>
          <p:nvPr/>
        </p:nvSpPr>
        <p:spPr bwMode="auto">
          <a:xfrm>
            <a:off x="1127125" y="171608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b="1">
              <a:latin typeface="Arial" charset="0"/>
            </a:endParaRPr>
          </a:p>
        </p:txBody>
      </p:sp>
      <p:sp>
        <p:nvSpPr>
          <p:cNvPr id="98308" name="Text Box 4"/>
          <p:cNvSpPr txBox="1">
            <a:spLocks noChangeArrowheads="1"/>
          </p:cNvSpPr>
          <p:nvPr/>
        </p:nvSpPr>
        <p:spPr bwMode="auto">
          <a:xfrm>
            <a:off x="609600" y="1066800"/>
            <a:ext cx="294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5050B"/>
                </a:solidFill>
                <a:latin typeface="Arial" charset="0"/>
              </a:rPr>
              <a:t>Structure of Atoms</a:t>
            </a:r>
          </a:p>
        </p:txBody>
      </p:sp>
      <p:sp>
        <p:nvSpPr>
          <p:cNvPr id="98309" name="Rectangle 5"/>
          <p:cNvSpPr>
            <a:spLocks noChangeArrowheads="1"/>
          </p:cNvSpPr>
          <p:nvPr/>
        </p:nvSpPr>
        <p:spPr bwMode="auto">
          <a:xfrm>
            <a:off x="914400" y="1676400"/>
            <a:ext cx="790892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>
                <a:solidFill>
                  <a:srgbClr val="080912"/>
                </a:solidFill>
                <a:latin typeface="Arial" charset="0"/>
              </a:rPr>
              <a:t>Chemistry</a:t>
            </a:r>
            <a:r>
              <a:rPr lang="en-US" b="1">
                <a:latin typeface="Arial" charset="0"/>
              </a:rPr>
              <a:t> is the science dealing with the properties &amp; the transformations (chemical reactions) of all forms of matter</a:t>
            </a:r>
          </a:p>
        </p:txBody>
      </p:sp>
      <p:sp>
        <p:nvSpPr>
          <p:cNvPr id="98310" name="Rectangle 6"/>
          <p:cNvSpPr>
            <a:spLocks noChangeArrowheads="1"/>
          </p:cNvSpPr>
          <p:nvPr/>
        </p:nvSpPr>
        <p:spPr bwMode="auto">
          <a:xfrm>
            <a:off x="1371600" y="2933700"/>
            <a:ext cx="6400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b="1">
                <a:solidFill>
                  <a:srgbClr val="080912"/>
                </a:solidFill>
                <a:latin typeface="Arial" charset="0"/>
              </a:rPr>
              <a:t>Matter </a:t>
            </a:r>
            <a:r>
              <a:rPr lang="en-US" b="1">
                <a:latin typeface="Arial" charset="0"/>
              </a:rPr>
              <a:t>is ….anything that takes up space or has mass.</a:t>
            </a:r>
          </a:p>
        </p:txBody>
      </p:sp>
      <p:sp>
        <p:nvSpPr>
          <p:cNvPr id="98311" name="Rectangle 7"/>
          <p:cNvSpPr>
            <a:spLocks noChangeArrowheads="1"/>
          </p:cNvSpPr>
          <p:nvPr/>
        </p:nvSpPr>
        <p:spPr bwMode="auto">
          <a:xfrm>
            <a:off x="1371600" y="4038600"/>
            <a:ext cx="6400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b="1">
                <a:solidFill>
                  <a:srgbClr val="080912"/>
                </a:solidFill>
                <a:latin typeface="Arial" charset="0"/>
              </a:rPr>
              <a:t>Matter</a:t>
            </a:r>
            <a:r>
              <a:rPr lang="en-US" b="1">
                <a:latin typeface="Arial" charset="0"/>
              </a:rPr>
              <a:t> is made of </a:t>
            </a:r>
            <a:r>
              <a:rPr lang="en-US" b="1">
                <a:solidFill>
                  <a:srgbClr val="080912"/>
                </a:solidFill>
                <a:latin typeface="Arial" charset="0"/>
              </a:rPr>
              <a:t>elements</a:t>
            </a:r>
            <a:r>
              <a:rPr lang="en-US">
                <a:latin typeface="Arial" charset="0"/>
              </a:rPr>
              <a:t>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 Box 2"/>
          <p:cNvSpPr txBox="1">
            <a:spLocks noChangeArrowheads="1"/>
          </p:cNvSpPr>
          <p:nvPr/>
        </p:nvSpPr>
        <p:spPr bwMode="auto">
          <a:xfrm>
            <a:off x="0" y="-50800"/>
            <a:ext cx="36988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>
                <a:latin typeface="Arial" charset="0"/>
              </a:rPr>
              <a:t>Chapter 2  Chemical Principles </a:t>
            </a:r>
            <a:r>
              <a:rPr lang="en-US" sz="2800" b="1">
                <a:latin typeface="Arial" charset="0"/>
              </a:rPr>
              <a:t> </a:t>
            </a:r>
          </a:p>
        </p:txBody>
      </p:sp>
      <p:sp>
        <p:nvSpPr>
          <p:cNvPr id="77827" name="Text Box 3"/>
          <p:cNvSpPr txBox="1">
            <a:spLocks noChangeArrowheads="1"/>
          </p:cNvSpPr>
          <p:nvPr/>
        </p:nvSpPr>
        <p:spPr bwMode="auto">
          <a:xfrm>
            <a:off x="609600" y="1066800"/>
            <a:ext cx="14176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5050B"/>
                </a:solidFill>
                <a:latin typeface="Arial" charset="0"/>
              </a:rPr>
              <a:t>Bonding</a:t>
            </a:r>
          </a:p>
        </p:txBody>
      </p:sp>
      <p:sp>
        <p:nvSpPr>
          <p:cNvPr id="77828" name="Text Box 4"/>
          <p:cNvSpPr txBox="1">
            <a:spLocks noChangeArrowheads="1"/>
          </p:cNvSpPr>
          <p:nvPr/>
        </p:nvSpPr>
        <p:spPr bwMode="auto">
          <a:xfrm>
            <a:off x="914400" y="1600200"/>
            <a:ext cx="7924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>
                <a:solidFill>
                  <a:srgbClr val="080912"/>
                </a:solidFill>
                <a:latin typeface="Arial" charset="0"/>
              </a:rPr>
              <a:t>Covalent bonding</a:t>
            </a:r>
          </a:p>
        </p:txBody>
      </p:sp>
      <p:sp>
        <p:nvSpPr>
          <p:cNvPr id="77830" name="Text Box 6"/>
          <p:cNvSpPr txBox="1">
            <a:spLocks noChangeArrowheads="1"/>
          </p:cNvSpPr>
          <p:nvPr/>
        </p:nvSpPr>
        <p:spPr bwMode="auto">
          <a:xfrm>
            <a:off x="2255838" y="2322513"/>
            <a:ext cx="514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>
                <a:latin typeface="Arial" charset="0"/>
              </a:rPr>
              <a:t>C</a:t>
            </a:r>
          </a:p>
        </p:txBody>
      </p:sp>
      <p:sp>
        <p:nvSpPr>
          <p:cNvPr id="77831" name="Text Box 7"/>
          <p:cNvSpPr txBox="1">
            <a:spLocks noChangeArrowheads="1"/>
          </p:cNvSpPr>
          <p:nvPr/>
        </p:nvSpPr>
        <p:spPr bwMode="auto">
          <a:xfrm>
            <a:off x="5303838" y="2246313"/>
            <a:ext cx="514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>
                <a:latin typeface="Arial" charset="0"/>
              </a:rPr>
              <a:t>H</a:t>
            </a:r>
          </a:p>
        </p:txBody>
      </p:sp>
      <p:sp>
        <p:nvSpPr>
          <p:cNvPr id="77832" name="Text Box 8"/>
          <p:cNvSpPr txBox="1">
            <a:spLocks noChangeArrowheads="1"/>
          </p:cNvSpPr>
          <p:nvPr/>
        </p:nvSpPr>
        <p:spPr bwMode="auto">
          <a:xfrm>
            <a:off x="1554163" y="5181600"/>
            <a:ext cx="60356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>
                <a:latin typeface="Arial" charset="0"/>
              </a:rPr>
              <a:t>In the molecule of methane (CH</a:t>
            </a:r>
            <a:r>
              <a:rPr lang="en-US" sz="2000" b="1" baseline="-25000">
                <a:latin typeface="Arial" charset="0"/>
              </a:rPr>
              <a:t>4</a:t>
            </a:r>
            <a:r>
              <a:rPr lang="en-US" sz="2000" b="1">
                <a:latin typeface="Arial" charset="0"/>
              </a:rPr>
              <a:t>), the electrons are shared equally between the carbon and hydrogens.</a:t>
            </a:r>
          </a:p>
        </p:txBody>
      </p:sp>
      <p:sp>
        <p:nvSpPr>
          <p:cNvPr id="77833" name="Oval 9"/>
          <p:cNvSpPr>
            <a:spLocks noChangeArrowheads="1"/>
          </p:cNvSpPr>
          <p:nvPr/>
        </p:nvSpPr>
        <p:spPr bwMode="auto">
          <a:xfrm>
            <a:off x="5180013" y="2170113"/>
            <a:ext cx="762000" cy="762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7834" name="Oval 10"/>
          <p:cNvSpPr>
            <a:spLocks noChangeArrowheads="1"/>
          </p:cNvSpPr>
          <p:nvPr/>
        </p:nvSpPr>
        <p:spPr bwMode="auto">
          <a:xfrm>
            <a:off x="1979613" y="2109788"/>
            <a:ext cx="1066800" cy="1066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7835" name="Text Box 11"/>
          <p:cNvSpPr txBox="1">
            <a:spLocks noChangeArrowheads="1"/>
          </p:cNvSpPr>
          <p:nvPr/>
        </p:nvSpPr>
        <p:spPr bwMode="auto">
          <a:xfrm>
            <a:off x="731838" y="3267075"/>
            <a:ext cx="33686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>
                <a:latin typeface="Arial" charset="0"/>
              </a:rPr>
              <a:t>How many electrons  are needed to fill the valence shell of carbon?</a:t>
            </a:r>
          </a:p>
        </p:txBody>
      </p:sp>
      <p:sp>
        <p:nvSpPr>
          <p:cNvPr id="77836" name="Text Box 12"/>
          <p:cNvSpPr txBox="1">
            <a:spLocks noChangeArrowheads="1"/>
          </p:cNvSpPr>
          <p:nvPr/>
        </p:nvSpPr>
        <p:spPr bwMode="auto">
          <a:xfrm>
            <a:off x="4389438" y="3267075"/>
            <a:ext cx="33686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>
                <a:latin typeface="Arial" charset="0"/>
              </a:rPr>
              <a:t>How many electrons  are needed to fill the valence shell of hydrogen?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7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7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32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 Box 2"/>
          <p:cNvSpPr txBox="1">
            <a:spLocks noChangeArrowheads="1"/>
          </p:cNvSpPr>
          <p:nvPr/>
        </p:nvSpPr>
        <p:spPr bwMode="auto">
          <a:xfrm>
            <a:off x="0" y="-50800"/>
            <a:ext cx="36988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>
                <a:latin typeface="Arial" charset="0"/>
              </a:rPr>
              <a:t>Chapter 2  Chemical Principles </a:t>
            </a:r>
            <a:r>
              <a:rPr lang="en-US" sz="2800" b="1">
                <a:latin typeface="Arial" charset="0"/>
              </a:rPr>
              <a:t> </a:t>
            </a:r>
          </a:p>
        </p:txBody>
      </p:sp>
      <p:sp>
        <p:nvSpPr>
          <p:cNvPr id="78851" name="Text Box 3"/>
          <p:cNvSpPr txBox="1">
            <a:spLocks noChangeArrowheads="1"/>
          </p:cNvSpPr>
          <p:nvPr/>
        </p:nvSpPr>
        <p:spPr bwMode="auto">
          <a:xfrm>
            <a:off x="609600" y="1066800"/>
            <a:ext cx="14176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5050B"/>
                </a:solidFill>
                <a:latin typeface="Arial" charset="0"/>
              </a:rPr>
              <a:t>Bonding</a:t>
            </a:r>
          </a:p>
        </p:txBody>
      </p:sp>
      <p:sp>
        <p:nvSpPr>
          <p:cNvPr id="78852" name="Text Box 4"/>
          <p:cNvSpPr txBox="1">
            <a:spLocks noChangeArrowheads="1"/>
          </p:cNvSpPr>
          <p:nvPr/>
        </p:nvSpPr>
        <p:spPr bwMode="auto">
          <a:xfrm>
            <a:off x="914400" y="1600200"/>
            <a:ext cx="7924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>
                <a:solidFill>
                  <a:srgbClr val="080912"/>
                </a:solidFill>
                <a:latin typeface="Arial" charset="0"/>
              </a:rPr>
              <a:t>Covalent bonding</a:t>
            </a:r>
          </a:p>
        </p:txBody>
      </p:sp>
      <p:pic>
        <p:nvPicPr>
          <p:cNvPr id="78860" name="Picture 12" descr="02-08T-Molecul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0" y="209550"/>
            <a:ext cx="4495800" cy="6438900"/>
          </a:xfrm>
          <a:prstGeom prst="rect">
            <a:avLst/>
          </a:prstGeom>
          <a:noFill/>
        </p:spPr>
      </p:pic>
      <p:pic>
        <p:nvPicPr>
          <p:cNvPr id="78861" name="Picture 13" descr="02-08x-MethaneBall&amp;Stic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2286000"/>
            <a:ext cx="3543300" cy="3543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2"/>
          <p:cNvSpPr txBox="1">
            <a:spLocks noChangeArrowheads="1"/>
          </p:cNvSpPr>
          <p:nvPr/>
        </p:nvSpPr>
        <p:spPr bwMode="auto">
          <a:xfrm>
            <a:off x="0" y="-50800"/>
            <a:ext cx="36988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>
                <a:latin typeface="Arial" charset="0"/>
              </a:rPr>
              <a:t>Chapter 2  Chemical Principles </a:t>
            </a:r>
            <a:r>
              <a:rPr lang="en-US" sz="2800" b="1">
                <a:latin typeface="Arial" charset="0"/>
              </a:rPr>
              <a:t> </a:t>
            </a:r>
          </a:p>
        </p:txBody>
      </p:sp>
      <p:sp>
        <p:nvSpPr>
          <p:cNvPr id="79875" name="Text Box 3"/>
          <p:cNvSpPr txBox="1">
            <a:spLocks noChangeArrowheads="1"/>
          </p:cNvSpPr>
          <p:nvPr/>
        </p:nvSpPr>
        <p:spPr bwMode="auto">
          <a:xfrm>
            <a:off x="609600" y="1066800"/>
            <a:ext cx="14176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5050B"/>
                </a:solidFill>
                <a:latin typeface="Arial" charset="0"/>
              </a:rPr>
              <a:t>Bonding</a:t>
            </a:r>
          </a:p>
        </p:txBody>
      </p:sp>
      <p:sp>
        <p:nvSpPr>
          <p:cNvPr id="79876" name="Text Box 4"/>
          <p:cNvSpPr txBox="1">
            <a:spLocks noChangeArrowheads="1"/>
          </p:cNvSpPr>
          <p:nvPr/>
        </p:nvSpPr>
        <p:spPr bwMode="auto">
          <a:xfrm>
            <a:off x="914400" y="1600200"/>
            <a:ext cx="7924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>
                <a:solidFill>
                  <a:srgbClr val="080912"/>
                </a:solidFill>
                <a:latin typeface="Arial" charset="0"/>
              </a:rPr>
              <a:t>Covalent bonding</a:t>
            </a:r>
          </a:p>
        </p:txBody>
      </p:sp>
      <p:pic>
        <p:nvPicPr>
          <p:cNvPr id="79879" name="Picture 7" descr="0022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4800" y="2133600"/>
            <a:ext cx="5994400" cy="4495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ext Box 2"/>
          <p:cNvSpPr txBox="1">
            <a:spLocks noChangeArrowheads="1"/>
          </p:cNvSpPr>
          <p:nvPr/>
        </p:nvSpPr>
        <p:spPr bwMode="auto">
          <a:xfrm>
            <a:off x="0" y="-50800"/>
            <a:ext cx="36988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>
                <a:latin typeface="Arial" charset="0"/>
              </a:rPr>
              <a:t>Chapter 2  Chemical Principles </a:t>
            </a:r>
            <a:r>
              <a:rPr lang="en-US" sz="2800" b="1">
                <a:latin typeface="Arial" charset="0"/>
              </a:rPr>
              <a:t> </a:t>
            </a:r>
          </a:p>
        </p:txBody>
      </p:sp>
      <p:sp>
        <p:nvSpPr>
          <p:cNvPr id="80899" name="Text Box 3"/>
          <p:cNvSpPr txBox="1">
            <a:spLocks noChangeArrowheads="1"/>
          </p:cNvSpPr>
          <p:nvPr/>
        </p:nvSpPr>
        <p:spPr bwMode="auto">
          <a:xfrm>
            <a:off x="609600" y="1066800"/>
            <a:ext cx="14176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5050B"/>
                </a:solidFill>
                <a:latin typeface="Arial" charset="0"/>
              </a:rPr>
              <a:t>Bonding</a:t>
            </a:r>
          </a:p>
        </p:txBody>
      </p:sp>
      <p:sp>
        <p:nvSpPr>
          <p:cNvPr id="80900" name="Text Box 4"/>
          <p:cNvSpPr txBox="1">
            <a:spLocks noChangeArrowheads="1"/>
          </p:cNvSpPr>
          <p:nvPr/>
        </p:nvSpPr>
        <p:spPr bwMode="auto">
          <a:xfrm>
            <a:off x="914400" y="1600200"/>
            <a:ext cx="7924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>
                <a:solidFill>
                  <a:srgbClr val="080912"/>
                </a:solidFill>
                <a:latin typeface="Arial" charset="0"/>
              </a:rPr>
              <a:t>Covalent bonding</a:t>
            </a:r>
          </a:p>
        </p:txBody>
      </p:sp>
      <p:pic>
        <p:nvPicPr>
          <p:cNvPr id="80902" name="Picture 6" descr="0023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2114550"/>
            <a:ext cx="6324600" cy="4743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ext Box 2"/>
          <p:cNvSpPr txBox="1">
            <a:spLocks noChangeArrowheads="1"/>
          </p:cNvSpPr>
          <p:nvPr/>
        </p:nvSpPr>
        <p:spPr bwMode="auto">
          <a:xfrm>
            <a:off x="0" y="-50800"/>
            <a:ext cx="36988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>
                <a:latin typeface="Arial" charset="0"/>
              </a:rPr>
              <a:t>Chapter 2  Chemical Principles </a:t>
            </a:r>
            <a:r>
              <a:rPr lang="en-US" sz="2800" b="1">
                <a:latin typeface="Arial" charset="0"/>
              </a:rPr>
              <a:t> </a:t>
            </a:r>
          </a:p>
        </p:txBody>
      </p:sp>
      <p:sp>
        <p:nvSpPr>
          <p:cNvPr id="81923" name="Text Box 3"/>
          <p:cNvSpPr txBox="1">
            <a:spLocks noChangeArrowheads="1"/>
          </p:cNvSpPr>
          <p:nvPr/>
        </p:nvSpPr>
        <p:spPr bwMode="auto">
          <a:xfrm>
            <a:off x="609600" y="1066800"/>
            <a:ext cx="14176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5050B"/>
                </a:solidFill>
                <a:latin typeface="Arial" charset="0"/>
              </a:rPr>
              <a:t>Bonding</a:t>
            </a:r>
          </a:p>
        </p:txBody>
      </p:sp>
      <p:sp>
        <p:nvSpPr>
          <p:cNvPr id="81924" name="Text Box 4"/>
          <p:cNvSpPr txBox="1">
            <a:spLocks noChangeArrowheads="1"/>
          </p:cNvSpPr>
          <p:nvPr/>
        </p:nvSpPr>
        <p:spPr bwMode="auto">
          <a:xfrm>
            <a:off x="914400" y="1600200"/>
            <a:ext cx="7924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>
                <a:solidFill>
                  <a:srgbClr val="080912"/>
                </a:solidFill>
                <a:latin typeface="Arial" charset="0"/>
              </a:rPr>
              <a:t>Covalent bonding</a:t>
            </a:r>
          </a:p>
        </p:txBody>
      </p:sp>
      <p:sp>
        <p:nvSpPr>
          <p:cNvPr id="81927" name="Text Box 7"/>
          <p:cNvSpPr txBox="1">
            <a:spLocks noChangeArrowheads="1"/>
          </p:cNvSpPr>
          <p:nvPr/>
        </p:nvSpPr>
        <p:spPr bwMode="auto">
          <a:xfrm>
            <a:off x="990600" y="2133600"/>
            <a:ext cx="7483475" cy="393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 u="sng">
                <a:solidFill>
                  <a:srgbClr val="080912"/>
                </a:solidFill>
                <a:latin typeface="Arial" charset="0"/>
              </a:rPr>
              <a:t>Polar covalent bond</a:t>
            </a:r>
            <a:r>
              <a:rPr lang="en-US" sz="2800" b="1">
                <a:latin typeface="Arial" charset="0"/>
              </a:rPr>
              <a:t> – unequal sharing of electrons</a:t>
            </a:r>
          </a:p>
          <a:p>
            <a:endParaRPr lang="en-US" sz="2800" b="1">
              <a:latin typeface="Arial" charset="0"/>
            </a:endParaRPr>
          </a:p>
          <a:p>
            <a:r>
              <a:rPr lang="en-US" sz="2800" b="1">
                <a:latin typeface="Arial" charset="0"/>
              </a:rPr>
              <a:t>A great example of a molecule with polar covalent bonds is water.  Why is water considered polar?  </a:t>
            </a:r>
          </a:p>
          <a:p>
            <a:endParaRPr lang="en-US" sz="2800" b="1">
              <a:latin typeface="Arial" charset="0"/>
            </a:endParaRPr>
          </a:p>
          <a:p>
            <a:r>
              <a:rPr lang="en-US" sz="2800" b="1">
                <a:latin typeface="Arial" charset="0"/>
              </a:rPr>
              <a:t>What is a partial positive and partial negative charge?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ext Box 2"/>
          <p:cNvSpPr txBox="1">
            <a:spLocks noChangeArrowheads="1"/>
          </p:cNvSpPr>
          <p:nvPr/>
        </p:nvSpPr>
        <p:spPr bwMode="auto">
          <a:xfrm>
            <a:off x="0" y="-50800"/>
            <a:ext cx="36988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>
                <a:latin typeface="Arial" charset="0"/>
              </a:rPr>
              <a:t>Chapter 2  Chemical Principles </a:t>
            </a:r>
            <a:r>
              <a:rPr lang="en-US" sz="2800" b="1">
                <a:latin typeface="Arial" charset="0"/>
              </a:rPr>
              <a:t> </a:t>
            </a:r>
          </a:p>
        </p:txBody>
      </p:sp>
      <p:sp>
        <p:nvSpPr>
          <p:cNvPr id="83971" name="Text Box 3"/>
          <p:cNvSpPr txBox="1">
            <a:spLocks noChangeArrowheads="1"/>
          </p:cNvSpPr>
          <p:nvPr/>
        </p:nvSpPr>
        <p:spPr bwMode="auto">
          <a:xfrm>
            <a:off x="609600" y="1066800"/>
            <a:ext cx="14176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5050B"/>
                </a:solidFill>
                <a:latin typeface="Arial" charset="0"/>
              </a:rPr>
              <a:t>Bonding</a:t>
            </a:r>
          </a:p>
        </p:txBody>
      </p:sp>
      <p:sp>
        <p:nvSpPr>
          <p:cNvPr id="83972" name="Text Box 4"/>
          <p:cNvSpPr txBox="1">
            <a:spLocks noChangeArrowheads="1"/>
          </p:cNvSpPr>
          <p:nvPr/>
        </p:nvSpPr>
        <p:spPr bwMode="auto">
          <a:xfrm>
            <a:off x="914400" y="1600200"/>
            <a:ext cx="7924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>
                <a:solidFill>
                  <a:srgbClr val="080912"/>
                </a:solidFill>
                <a:latin typeface="Arial" charset="0"/>
              </a:rPr>
              <a:t>Covalent bonding</a:t>
            </a:r>
          </a:p>
        </p:txBody>
      </p:sp>
      <p:sp>
        <p:nvSpPr>
          <p:cNvPr id="83973" name="Text Box 5"/>
          <p:cNvSpPr txBox="1">
            <a:spLocks noChangeArrowheads="1"/>
          </p:cNvSpPr>
          <p:nvPr/>
        </p:nvSpPr>
        <p:spPr bwMode="auto">
          <a:xfrm>
            <a:off x="990600" y="2133600"/>
            <a:ext cx="74834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 u="sng">
                <a:solidFill>
                  <a:srgbClr val="080912"/>
                </a:solidFill>
                <a:latin typeface="Arial" charset="0"/>
              </a:rPr>
              <a:t>Polar covalent bond</a:t>
            </a:r>
            <a:endParaRPr lang="en-US" sz="2800" b="1">
              <a:latin typeface="Arial" charset="0"/>
            </a:endParaRPr>
          </a:p>
        </p:txBody>
      </p:sp>
      <p:pic>
        <p:nvPicPr>
          <p:cNvPr id="83975" name="Picture 7" descr="02-10A-HbondsWater-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371600"/>
            <a:ext cx="4535488" cy="4876800"/>
          </a:xfrm>
          <a:prstGeom prst="rect">
            <a:avLst/>
          </a:prstGeom>
          <a:noFill/>
        </p:spPr>
      </p:pic>
      <p:pic>
        <p:nvPicPr>
          <p:cNvPr id="83976" name="Picture 8" descr="02-09-WaterMolecule-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124200"/>
            <a:ext cx="4191000" cy="2781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ext Box 2"/>
          <p:cNvSpPr txBox="1">
            <a:spLocks noChangeArrowheads="1"/>
          </p:cNvSpPr>
          <p:nvPr/>
        </p:nvSpPr>
        <p:spPr bwMode="auto">
          <a:xfrm>
            <a:off x="0" y="-50800"/>
            <a:ext cx="36988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>
                <a:latin typeface="Arial" charset="0"/>
              </a:rPr>
              <a:t>Chapter 2  Chemical Principles </a:t>
            </a:r>
            <a:r>
              <a:rPr lang="en-US" sz="2800" b="1">
                <a:latin typeface="Arial" charset="0"/>
              </a:rPr>
              <a:t> </a:t>
            </a:r>
          </a:p>
        </p:txBody>
      </p:sp>
      <p:sp>
        <p:nvSpPr>
          <p:cNvPr id="97283" name="Text Box 3"/>
          <p:cNvSpPr txBox="1">
            <a:spLocks noChangeArrowheads="1"/>
          </p:cNvSpPr>
          <p:nvPr/>
        </p:nvSpPr>
        <p:spPr bwMode="auto">
          <a:xfrm>
            <a:off x="609600" y="1066800"/>
            <a:ext cx="14176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5050B"/>
                </a:solidFill>
                <a:latin typeface="Arial" charset="0"/>
              </a:rPr>
              <a:t>Bonding</a:t>
            </a:r>
          </a:p>
        </p:txBody>
      </p:sp>
      <p:sp>
        <p:nvSpPr>
          <p:cNvPr id="97284" name="Text Box 4"/>
          <p:cNvSpPr txBox="1">
            <a:spLocks noChangeArrowheads="1"/>
          </p:cNvSpPr>
          <p:nvPr/>
        </p:nvSpPr>
        <p:spPr bwMode="auto">
          <a:xfrm>
            <a:off x="914400" y="1600200"/>
            <a:ext cx="7924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>
                <a:solidFill>
                  <a:srgbClr val="080912"/>
                </a:solidFill>
                <a:latin typeface="Arial" charset="0"/>
              </a:rPr>
              <a:t>Isomers</a:t>
            </a:r>
          </a:p>
        </p:txBody>
      </p:sp>
      <p:sp>
        <p:nvSpPr>
          <p:cNvPr id="97285" name="Text Box 5"/>
          <p:cNvSpPr txBox="1">
            <a:spLocks noChangeArrowheads="1"/>
          </p:cNvSpPr>
          <p:nvPr/>
        </p:nvSpPr>
        <p:spPr bwMode="auto">
          <a:xfrm>
            <a:off x="1219200" y="2590800"/>
            <a:ext cx="7483475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>
                <a:latin typeface="Arial" charset="0"/>
              </a:rPr>
              <a:t>These are molecules with the same number and type of atoms but with different orientations in space.</a:t>
            </a:r>
          </a:p>
          <a:p>
            <a:endParaRPr lang="en-US" sz="2800" b="1">
              <a:latin typeface="Arial" charset="0"/>
            </a:endParaRPr>
          </a:p>
          <a:p>
            <a:r>
              <a:rPr lang="en-US" sz="2800" b="1">
                <a:latin typeface="Arial" charset="0"/>
              </a:rPr>
              <a:t>Examples:  Dill and Mint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2"/>
          <p:cNvSpPr txBox="1">
            <a:spLocks noChangeArrowheads="1"/>
          </p:cNvSpPr>
          <p:nvPr/>
        </p:nvSpPr>
        <p:spPr bwMode="auto">
          <a:xfrm>
            <a:off x="0" y="-50800"/>
            <a:ext cx="36988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>
                <a:latin typeface="Arial" charset="0"/>
              </a:rPr>
              <a:t>Chapter 2  Chemical Principles </a:t>
            </a:r>
            <a:r>
              <a:rPr lang="en-US" sz="2800" b="1">
                <a:latin typeface="Arial" charset="0"/>
              </a:rPr>
              <a:t> </a:t>
            </a:r>
          </a:p>
        </p:txBody>
      </p:sp>
      <p:sp>
        <p:nvSpPr>
          <p:cNvPr id="84995" name="Text Box 3"/>
          <p:cNvSpPr txBox="1">
            <a:spLocks noChangeArrowheads="1"/>
          </p:cNvSpPr>
          <p:nvPr/>
        </p:nvSpPr>
        <p:spPr bwMode="auto">
          <a:xfrm>
            <a:off x="609600" y="1066800"/>
            <a:ext cx="14176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5050B"/>
                </a:solidFill>
                <a:latin typeface="Arial" charset="0"/>
              </a:rPr>
              <a:t>Bonding</a:t>
            </a:r>
          </a:p>
        </p:txBody>
      </p:sp>
      <p:sp>
        <p:nvSpPr>
          <p:cNvPr id="84996" name="Text Box 4"/>
          <p:cNvSpPr txBox="1">
            <a:spLocks noChangeArrowheads="1"/>
          </p:cNvSpPr>
          <p:nvPr/>
        </p:nvSpPr>
        <p:spPr bwMode="auto">
          <a:xfrm>
            <a:off x="914400" y="1600200"/>
            <a:ext cx="7924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>
                <a:solidFill>
                  <a:srgbClr val="080912"/>
                </a:solidFill>
                <a:latin typeface="Arial" charset="0"/>
              </a:rPr>
              <a:t>Covalent bonding</a:t>
            </a:r>
          </a:p>
        </p:txBody>
      </p:sp>
      <p:sp>
        <p:nvSpPr>
          <p:cNvPr id="84997" name="Text Box 5"/>
          <p:cNvSpPr txBox="1">
            <a:spLocks noChangeArrowheads="1"/>
          </p:cNvSpPr>
          <p:nvPr/>
        </p:nvSpPr>
        <p:spPr bwMode="auto">
          <a:xfrm>
            <a:off x="990600" y="2133600"/>
            <a:ext cx="74834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 u="sng">
                <a:solidFill>
                  <a:srgbClr val="080912"/>
                </a:solidFill>
                <a:latin typeface="Arial" charset="0"/>
              </a:rPr>
              <a:t>Polar covalent bond</a:t>
            </a:r>
            <a:endParaRPr lang="en-US" sz="2800" b="1">
              <a:latin typeface="Arial" charset="0"/>
            </a:endParaRPr>
          </a:p>
        </p:txBody>
      </p:sp>
      <p:pic>
        <p:nvPicPr>
          <p:cNvPr id="84999" name="Picture 7" descr="02-09-WaterMolecule-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124200"/>
            <a:ext cx="4191000" cy="2781300"/>
          </a:xfrm>
          <a:prstGeom prst="rect">
            <a:avLst/>
          </a:prstGeom>
          <a:noFill/>
        </p:spPr>
      </p:pic>
      <p:pic>
        <p:nvPicPr>
          <p:cNvPr id="85000" name="Picture 8" descr="02-10B-3StatesOfWat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743200"/>
            <a:ext cx="4419600" cy="3038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ext Box 2"/>
          <p:cNvSpPr txBox="1">
            <a:spLocks noChangeArrowheads="1"/>
          </p:cNvSpPr>
          <p:nvPr/>
        </p:nvSpPr>
        <p:spPr bwMode="auto">
          <a:xfrm>
            <a:off x="0" y="-50800"/>
            <a:ext cx="36988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>
                <a:latin typeface="Arial" charset="0"/>
              </a:rPr>
              <a:t>Chapter 2  Chemical Principles </a:t>
            </a:r>
            <a:r>
              <a:rPr lang="en-US" sz="2800" b="1">
                <a:latin typeface="Arial" charset="0"/>
              </a:rPr>
              <a:t> </a:t>
            </a:r>
          </a:p>
        </p:txBody>
      </p:sp>
      <p:sp>
        <p:nvSpPr>
          <p:cNvPr id="86019" name="Text Box 3"/>
          <p:cNvSpPr txBox="1">
            <a:spLocks noChangeArrowheads="1"/>
          </p:cNvSpPr>
          <p:nvPr/>
        </p:nvSpPr>
        <p:spPr bwMode="auto">
          <a:xfrm>
            <a:off x="609600" y="1066800"/>
            <a:ext cx="2995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5050B"/>
                </a:solidFill>
                <a:latin typeface="Arial" charset="0"/>
              </a:rPr>
              <a:t>Properties of Water</a:t>
            </a:r>
          </a:p>
        </p:txBody>
      </p:sp>
      <p:sp>
        <p:nvSpPr>
          <p:cNvPr id="86020" name="Text Box 4"/>
          <p:cNvSpPr txBox="1">
            <a:spLocks noChangeArrowheads="1"/>
          </p:cNvSpPr>
          <p:nvPr/>
        </p:nvSpPr>
        <p:spPr bwMode="auto">
          <a:xfrm>
            <a:off x="914400" y="1600200"/>
            <a:ext cx="7924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>
                <a:solidFill>
                  <a:srgbClr val="080912"/>
                </a:solidFill>
                <a:latin typeface="Arial" charset="0"/>
              </a:rPr>
              <a:t>Water</a:t>
            </a:r>
          </a:p>
        </p:txBody>
      </p:sp>
      <p:sp>
        <p:nvSpPr>
          <p:cNvPr id="86024" name="Rectangle 8"/>
          <p:cNvSpPr>
            <a:spLocks noChangeArrowheads="1"/>
          </p:cNvSpPr>
          <p:nvPr/>
        </p:nvSpPr>
        <p:spPr bwMode="auto">
          <a:xfrm>
            <a:off x="1143000" y="2133600"/>
            <a:ext cx="6553200" cy="301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>
                <a:latin typeface="Arial" charset="0"/>
              </a:rPr>
              <a:t>Water is the solvent of Life!</a:t>
            </a:r>
          </a:p>
          <a:p>
            <a:pPr eaLnBrk="0" hangingPunct="0">
              <a:spcBef>
                <a:spcPct val="50000"/>
              </a:spcBef>
            </a:pPr>
            <a:r>
              <a:rPr lang="en-US" sz="3200" b="1" u="sng">
                <a:solidFill>
                  <a:srgbClr val="080912"/>
                </a:solidFill>
                <a:latin typeface="Arial" charset="0"/>
              </a:rPr>
              <a:t>Solute</a:t>
            </a:r>
            <a:r>
              <a:rPr lang="en-US" sz="3200" b="1">
                <a:solidFill>
                  <a:srgbClr val="080912"/>
                </a:solidFill>
                <a:latin typeface="Arial" charset="0"/>
              </a:rPr>
              <a:t> </a:t>
            </a:r>
            <a:r>
              <a:rPr lang="en-US" sz="3200" b="1">
                <a:latin typeface="Arial" charset="0"/>
              </a:rPr>
              <a:t>– substance dissolved in a solvent to form a solution</a:t>
            </a:r>
          </a:p>
          <a:p>
            <a:pPr eaLnBrk="0" hangingPunct="0">
              <a:spcBef>
                <a:spcPct val="50000"/>
              </a:spcBef>
            </a:pPr>
            <a:r>
              <a:rPr lang="en-US" sz="3200" b="1" u="sng">
                <a:solidFill>
                  <a:srgbClr val="080912"/>
                </a:solidFill>
                <a:latin typeface="Arial" charset="0"/>
              </a:rPr>
              <a:t>Solvent</a:t>
            </a:r>
            <a:r>
              <a:rPr lang="en-US" sz="3200" b="1">
                <a:solidFill>
                  <a:srgbClr val="080912"/>
                </a:solidFill>
                <a:latin typeface="Arial" charset="0"/>
              </a:rPr>
              <a:t> </a:t>
            </a:r>
            <a:r>
              <a:rPr lang="en-US" sz="3200" b="1">
                <a:latin typeface="Arial" charset="0"/>
              </a:rPr>
              <a:t>– fluid that dissolves solutes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ext Box 2"/>
          <p:cNvSpPr txBox="1">
            <a:spLocks noChangeArrowheads="1"/>
          </p:cNvSpPr>
          <p:nvPr/>
        </p:nvSpPr>
        <p:spPr bwMode="auto">
          <a:xfrm>
            <a:off x="0" y="-50800"/>
            <a:ext cx="36988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>
                <a:latin typeface="Arial" charset="0"/>
              </a:rPr>
              <a:t>Chapter 2  Chemical Principles </a:t>
            </a:r>
            <a:r>
              <a:rPr lang="en-US" sz="2800" b="1">
                <a:latin typeface="Arial" charset="0"/>
              </a:rPr>
              <a:t> </a:t>
            </a:r>
          </a:p>
        </p:txBody>
      </p:sp>
      <p:sp>
        <p:nvSpPr>
          <p:cNvPr id="87043" name="Text Box 3"/>
          <p:cNvSpPr txBox="1">
            <a:spLocks noChangeArrowheads="1"/>
          </p:cNvSpPr>
          <p:nvPr/>
        </p:nvSpPr>
        <p:spPr bwMode="auto">
          <a:xfrm>
            <a:off x="609600" y="1066800"/>
            <a:ext cx="2995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5050B"/>
                </a:solidFill>
                <a:latin typeface="Arial" charset="0"/>
              </a:rPr>
              <a:t>Properties of Water</a:t>
            </a:r>
          </a:p>
        </p:txBody>
      </p:sp>
      <p:sp>
        <p:nvSpPr>
          <p:cNvPr id="87044" name="Text Box 4"/>
          <p:cNvSpPr txBox="1">
            <a:spLocks noChangeArrowheads="1"/>
          </p:cNvSpPr>
          <p:nvPr/>
        </p:nvSpPr>
        <p:spPr bwMode="auto">
          <a:xfrm>
            <a:off x="914400" y="1600200"/>
            <a:ext cx="7924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>
                <a:solidFill>
                  <a:srgbClr val="080912"/>
                </a:solidFill>
                <a:latin typeface="Arial" charset="0"/>
              </a:rPr>
              <a:t>Water</a:t>
            </a:r>
          </a:p>
        </p:txBody>
      </p:sp>
      <p:sp>
        <p:nvSpPr>
          <p:cNvPr id="87046" name="Text Box 6"/>
          <p:cNvSpPr txBox="1">
            <a:spLocks noChangeArrowheads="1"/>
          </p:cNvSpPr>
          <p:nvPr/>
        </p:nvSpPr>
        <p:spPr bwMode="auto">
          <a:xfrm>
            <a:off x="609600" y="4419600"/>
            <a:ext cx="79248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>
                <a:latin typeface="Arial" charset="0"/>
              </a:rPr>
              <a:t>Hydrogen bonds make water </a:t>
            </a:r>
            <a:r>
              <a:rPr lang="en-US" sz="2800" b="1">
                <a:solidFill>
                  <a:srgbClr val="080912"/>
                </a:solidFill>
                <a:latin typeface="Arial" charset="0"/>
              </a:rPr>
              <a:t>cohesive</a:t>
            </a:r>
            <a:r>
              <a:rPr lang="en-US" sz="2800" b="1">
                <a:latin typeface="Arial" charset="0"/>
              </a:rPr>
              <a:t> and give water </a:t>
            </a:r>
            <a:r>
              <a:rPr lang="en-US" sz="2800" b="1">
                <a:solidFill>
                  <a:srgbClr val="080912"/>
                </a:solidFill>
                <a:latin typeface="Arial" charset="0"/>
              </a:rPr>
              <a:t>surface tension</a:t>
            </a:r>
            <a:r>
              <a:rPr lang="en-US" sz="2800" b="1">
                <a:latin typeface="Arial" charset="0"/>
              </a:rPr>
              <a:t>.  You can experience surface tension when you do your dishes. </a:t>
            </a:r>
          </a:p>
        </p:txBody>
      </p:sp>
      <p:pic>
        <p:nvPicPr>
          <p:cNvPr id="87047" name="Picture 7" descr="02-11-WaterStrid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685800"/>
            <a:ext cx="4419600" cy="33147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0" y="-50800"/>
            <a:ext cx="36988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>
                <a:latin typeface="Arial" charset="0"/>
              </a:rPr>
              <a:t>Chapter 2  Chemical Principles </a:t>
            </a:r>
            <a:r>
              <a:rPr lang="en-US" sz="2800" b="1">
                <a:latin typeface="Arial" charset="0"/>
              </a:rPr>
              <a:t> </a:t>
            </a:r>
          </a:p>
        </p:txBody>
      </p:sp>
      <p:pic>
        <p:nvPicPr>
          <p:cNvPr id="1032" name="Picture 8" descr="0016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700" y="971550"/>
            <a:ext cx="7848600" cy="5886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ext Box 2"/>
          <p:cNvSpPr txBox="1">
            <a:spLocks noChangeArrowheads="1"/>
          </p:cNvSpPr>
          <p:nvPr/>
        </p:nvSpPr>
        <p:spPr bwMode="auto">
          <a:xfrm>
            <a:off x="0" y="-50800"/>
            <a:ext cx="36988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>
                <a:latin typeface="Arial" charset="0"/>
              </a:rPr>
              <a:t>Chapter 2  Chemical Principles </a:t>
            </a:r>
            <a:r>
              <a:rPr lang="en-US" sz="2800" b="1">
                <a:latin typeface="Arial" charset="0"/>
              </a:rPr>
              <a:t> </a:t>
            </a:r>
          </a:p>
        </p:txBody>
      </p:sp>
      <p:sp>
        <p:nvSpPr>
          <p:cNvPr id="88067" name="Text Box 3"/>
          <p:cNvSpPr txBox="1">
            <a:spLocks noChangeArrowheads="1"/>
          </p:cNvSpPr>
          <p:nvPr/>
        </p:nvSpPr>
        <p:spPr bwMode="auto">
          <a:xfrm>
            <a:off x="609600" y="1066800"/>
            <a:ext cx="2995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5050B"/>
                </a:solidFill>
                <a:latin typeface="Arial" charset="0"/>
              </a:rPr>
              <a:t>Properties of Water</a:t>
            </a:r>
          </a:p>
        </p:txBody>
      </p:sp>
      <p:sp>
        <p:nvSpPr>
          <p:cNvPr id="88068" name="Text Box 4"/>
          <p:cNvSpPr txBox="1">
            <a:spLocks noChangeArrowheads="1"/>
          </p:cNvSpPr>
          <p:nvPr/>
        </p:nvSpPr>
        <p:spPr bwMode="auto">
          <a:xfrm>
            <a:off x="914400" y="1600200"/>
            <a:ext cx="7924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>
                <a:solidFill>
                  <a:srgbClr val="080912"/>
                </a:solidFill>
                <a:latin typeface="Arial" charset="0"/>
              </a:rPr>
              <a:t>Water</a:t>
            </a:r>
          </a:p>
        </p:txBody>
      </p:sp>
      <p:pic>
        <p:nvPicPr>
          <p:cNvPr id="88071" name="Picture 7" descr="02-11x-TreesCohesionOfWat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2600" y="533400"/>
            <a:ext cx="3271838" cy="4038600"/>
          </a:xfrm>
          <a:prstGeom prst="rect">
            <a:avLst/>
          </a:prstGeom>
          <a:noFill/>
        </p:spPr>
      </p:pic>
      <p:sp>
        <p:nvSpPr>
          <p:cNvPr id="88072" name="Text Box 8"/>
          <p:cNvSpPr txBox="1">
            <a:spLocks noChangeArrowheads="1"/>
          </p:cNvSpPr>
          <p:nvPr/>
        </p:nvSpPr>
        <p:spPr bwMode="auto">
          <a:xfrm>
            <a:off x="685800" y="2133600"/>
            <a:ext cx="4435475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>
                <a:latin typeface="Arial" charset="0"/>
              </a:rPr>
              <a:t>Because water has both </a:t>
            </a:r>
            <a:r>
              <a:rPr lang="en-US" b="1">
                <a:solidFill>
                  <a:srgbClr val="080912"/>
                </a:solidFill>
                <a:latin typeface="Arial" charset="0"/>
              </a:rPr>
              <a:t>adhesive</a:t>
            </a:r>
            <a:r>
              <a:rPr lang="en-US" b="1">
                <a:latin typeface="Arial" charset="0"/>
              </a:rPr>
              <a:t> and </a:t>
            </a:r>
            <a:r>
              <a:rPr lang="en-US" b="1">
                <a:solidFill>
                  <a:srgbClr val="080912"/>
                </a:solidFill>
                <a:latin typeface="Arial" charset="0"/>
              </a:rPr>
              <a:t>cohesive </a:t>
            </a:r>
            <a:r>
              <a:rPr lang="en-US" b="1">
                <a:latin typeface="Arial" charset="0"/>
              </a:rPr>
              <a:t>properties, </a:t>
            </a:r>
            <a:r>
              <a:rPr lang="en-US" b="1">
                <a:solidFill>
                  <a:schemeClr val="accent2"/>
                </a:solidFill>
                <a:latin typeface="Arial" charset="0"/>
              </a:rPr>
              <a:t>capillary action</a:t>
            </a:r>
            <a:r>
              <a:rPr lang="en-US" b="1">
                <a:latin typeface="Arial" charset="0"/>
              </a:rPr>
              <a:t> is present.</a:t>
            </a:r>
          </a:p>
          <a:p>
            <a:endParaRPr lang="en-US" b="1">
              <a:latin typeface="Arial" charset="0"/>
            </a:endParaRPr>
          </a:p>
          <a:p>
            <a:endParaRPr lang="en-US" b="1">
              <a:latin typeface="Arial" charset="0"/>
            </a:endParaRPr>
          </a:p>
          <a:p>
            <a:r>
              <a:rPr lang="en-US" b="1">
                <a:solidFill>
                  <a:srgbClr val="080912"/>
                </a:solidFill>
                <a:latin typeface="Arial" charset="0"/>
              </a:rPr>
              <a:t>Capillary action</a:t>
            </a:r>
            <a:r>
              <a:rPr lang="en-US" b="1">
                <a:latin typeface="Arial" charset="0"/>
              </a:rPr>
              <a:t> is one of the major reasons that trees and other plants can grow very tall.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ext Box 2"/>
          <p:cNvSpPr txBox="1">
            <a:spLocks noChangeArrowheads="1"/>
          </p:cNvSpPr>
          <p:nvPr/>
        </p:nvSpPr>
        <p:spPr bwMode="auto">
          <a:xfrm>
            <a:off x="0" y="-50800"/>
            <a:ext cx="36988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>
                <a:latin typeface="Arial" charset="0"/>
              </a:rPr>
              <a:t>Chapter 2  Chemical Principles </a:t>
            </a:r>
            <a:r>
              <a:rPr lang="en-US" sz="2800" b="1">
                <a:latin typeface="Arial" charset="0"/>
              </a:rPr>
              <a:t> </a:t>
            </a:r>
          </a:p>
        </p:txBody>
      </p:sp>
      <p:sp>
        <p:nvSpPr>
          <p:cNvPr id="89091" name="Text Box 3"/>
          <p:cNvSpPr txBox="1">
            <a:spLocks noChangeArrowheads="1"/>
          </p:cNvSpPr>
          <p:nvPr/>
        </p:nvSpPr>
        <p:spPr bwMode="auto">
          <a:xfrm>
            <a:off x="609600" y="1066800"/>
            <a:ext cx="2995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5050B"/>
                </a:solidFill>
                <a:latin typeface="Arial" charset="0"/>
              </a:rPr>
              <a:t>Properties of Water</a:t>
            </a:r>
          </a:p>
        </p:txBody>
      </p:sp>
      <p:sp>
        <p:nvSpPr>
          <p:cNvPr id="89092" name="Text Box 4"/>
          <p:cNvSpPr txBox="1">
            <a:spLocks noChangeArrowheads="1"/>
          </p:cNvSpPr>
          <p:nvPr/>
        </p:nvSpPr>
        <p:spPr bwMode="auto">
          <a:xfrm>
            <a:off x="914400" y="1600200"/>
            <a:ext cx="7924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>
                <a:solidFill>
                  <a:srgbClr val="080912"/>
                </a:solidFill>
                <a:latin typeface="Arial" charset="0"/>
              </a:rPr>
              <a:t>Water</a:t>
            </a:r>
          </a:p>
        </p:txBody>
      </p:sp>
      <p:sp>
        <p:nvSpPr>
          <p:cNvPr id="89095" name="Text Box 7"/>
          <p:cNvSpPr txBox="1">
            <a:spLocks noChangeArrowheads="1"/>
          </p:cNvSpPr>
          <p:nvPr/>
        </p:nvSpPr>
        <p:spPr bwMode="auto">
          <a:xfrm>
            <a:off x="5334000" y="685800"/>
            <a:ext cx="3505200" cy="593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>
                <a:latin typeface="Arial" charset="0"/>
              </a:rPr>
              <a:t>In order to raise the temperature of water, the </a:t>
            </a:r>
            <a:r>
              <a:rPr lang="en-US" b="1">
                <a:solidFill>
                  <a:srgbClr val="080912"/>
                </a:solidFill>
                <a:latin typeface="Arial" charset="0"/>
              </a:rPr>
              <a:t>average molecular speed</a:t>
            </a:r>
            <a:r>
              <a:rPr lang="en-US" b="1">
                <a:latin typeface="Arial" charset="0"/>
              </a:rPr>
              <a:t> has to increase.</a:t>
            </a:r>
          </a:p>
          <a:p>
            <a:endParaRPr lang="en-US" b="1">
              <a:latin typeface="Arial" charset="0"/>
            </a:endParaRPr>
          </a:p>
          <a:p>
            <a:r>
              <a:rPr lang="en-US" b="1">
                <a:latin typeface="Arial" charset="0"/>
              </a:rPr>
              <a:t>It takes much more energy to raise the temperature of water compared to other solvents because hydrogen bonds hold the water molecules together!</a:t>
            </a:r>
          </a:p>
          <a:p>
            <a:endParaRPr lang="en-US" b="1">
              <a:latin typeface="Arial" charset="0"/>
            </a:endParaRPr>
          </a:p>
          <a:p>
            <a:r>
              <a:rPr lang="en-US" b="1">
                <a:latin typeface="Arial" charset="0"/>
              </a:rPr>
              <a:t>Water has a </a:t>
            </a:r>
            <a:r>
              <a:rPr lang="en-US" b="1">
                <a:solidFill>
                  <a:srgbClr val="080912"/>
                </a:solidFill>
                <a:latin typeface="Arial" charset="0"/>
              </a:rPr>
              <a:t>high heat capacity.</a:t>
            </a:r>
          </a:p>
        </p:txBody>
      </p:sp>
      <p:pic>
        <p:nvPicPr>
          <p:cNvPr id="89096" name="Picture 8" descr="02-12-EvaporativeCooli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2057400"/>
            <a:ext cx="2997200" cy="44958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89097" name="AutoShape 9"/>
          <p:cNvSpPr>
            <a:spLocks noChangeArrowheads="1"/>
          </p:cNvSpPr>
          <p:nvPr/>
        </p:nvSpPr>
        <p:spPr bwMode="auto">
          <a:xfrm>
            <a:off x="3276600" y="2438400"/>
            <a:ext cx="1447800" cy="1676400"/>
          </a:xfrm>
          <a:prstGeom prst="wedgeRectCallout">
            <a:avLst>
              <a:gd name="adj1" fmla="val -42435"/>
              <a:gd name="adj2" fmla="val 88162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>
                <a:latin typeface="Arial" charset="0"/>
              </a:rPr>
              <a:t>Water is cooling!</a:t>
            </a:r>
          </a:p>
          <a:p>
            <a:pPr algn="ctr"/>
            <a:r>
              <a:rPr lang="en-US">
                <a:latin typeface="Arial" charset="0"/>
              </a:rPr>
              <a:t>Do I look cool?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2"/>
          <p:cNvSpPr txBox="1">
            <a:spLocks noChangeArrowheads="1"/>
          </p:cNvSpPr>
          <p:nvPr/>
        </p:nvSpPr>
        <p:spPr bwMode="auto">
          <a:xfrm>
            <a:off x="0" y="-50800"/>
            <a:ext cx="36988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>
                <a:latin typeface="Arial" charset="0"/>
              </a:rPr>
              <a:t>Chapter 2  Chemical Principles </a:t>
            </a:r>
            <a:r>
              <a:rPr lang="en-US" sz="2800" b="1">
                <a:latin typeface="Arial" charset="0"/>
              </a:rPr>
              <a:t> </a:t>
            </a:r>
          </a:p>
        </p:txBody>
      </p:sp>
      <p:sp>
        <p:nvSpPr>
          <p:cNvPr id="90115" name="Text Box 3"/>
          <p:cNvSpPr txBox="1">
            <a:spLocks noChangeArrowheads="1"/>
          </p:cNvSpPr>
          <p:nvPr/>
        </p:nvSpPr>
        <p:spPr bwMode="auto">
          <a:xfrm>
            <a:off x="609600" y="1066800"/>
            <a:ext cx="2995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5050B"/>
                </a:solidFill>
                <a:latin typeface="Arial" charset="0"/>
              </a:rPr>
              <a:t>Properties of Water</a:t>
            </a:r>
          </a:p>
        </p:txBody>
      </p:sp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914400" y="1600200"/>
            <a:ext cx="7924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>
                <a:solidFill>
                  <a:srgbClr val="080912"/>
                </a:solidFill>
                <a:latin typeface="Arial" charset="0"/>
              </a:rPr>
              <a:t>Water</a:t>
            </a:r>
          </a:p>
        </p:txBody>
      </p:sp>
      <p:sp>
        <p:nvSpPr>
          <p:cNvPr id="90120" name="Text Box 8"/>
          <p:cNvSpPr txBox="1">
            <a:spLocks noChangeArrowheads="1"/>
          </p:cNvSpPr>
          <p:nvPr/>
        </p:nvSpPr>
        <p:spPr bwMode="auto">
          <a:xfrm>
            <a:off x="838200" y="2241550"/>
            <a:ext cx="83058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>
                <a:latin typeface="Arial" charset="0"/>
              </a:rPr>
              <a:t>Water is </a:t>
            </a:r>
            <a:r>
              <a:rPr lang="en-US" b="1">
                <a:solidFill>
                  <a:srgbClr val="080912"/>
                </a:solidFill>
                <a:latin typeface="Arial" charset="0"/>
              </a:rPr>
              <a:t>less dense as a solid</a:t>
            </a:r>
            <a:r>
              <a:rPr lang="en-US" b="1">
                <a:latin typeface="Arial" charset="0"/>
              </a:rPr>
              <a:t>!  This is because the hydrogen bonds are stable in ice – each molecule of water is bound to four of it’s neighbors.  </a:t>
            </a:r>
          </a:p>
        </p:txBody>
      </p:sp>
      <p:pic>
        <p:nvPicPr>
          <p:cNvPr id="90121" name="Picture 9" descr="02-13-IceVersusWater-N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3429000"/>
            <a:ext cx="7620000" cy="3419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ext Box 2"/>
          <p:cNvSpPr txBox="1">
            <a:spLocks noChangeArrowheads="1"/>
          </p:cNvSpPr>
          <p:nvPr/>
        </p:nvSpPr>
        <p:spPr bwMode="auto">
          <a:xfrm>
            <a:off x="0" y="-50800"/>
            <a:ext cx="36988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>
                <a:latin typeface="Arial" charset="0"/>
              </a:rPr>
              <a:t>Chapter 2  Chemical Principles </a:t>
            </a:r>
            <a:r>
              <a:rPr lang="en-US" sz="2800" b="1">
                <a:latin typeface="Arial" charset="0"/>
              </a:rPr>
              <a:t> </a:t>
            </a:r>
          </a:p>
        </p:txBody>
      </p:sp>
      <p:sp>
        <p:nvSpPr>
          <p:cNvPr id="91139" name="Text Box 3"/>
          <p:cNvSpPr txBox="1">
            <a:spLocks noChangeArrowheads="1"/>
          </p:cNvSpPr>
          <p:nvPr/>
        </p:nvSpPr>
        <p:spPr bwMode="auto">
          <a:xfrm>
            <a:off x="609600" y="1066800"/>
            <a:ext cx="2995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5050B"/>
                </a:solidFill>
                <a:latin typeface="Arial" charset="0"/>
              </a:rPr>
              <a:t>Properties of Water</a:t>
            </a:r>
          </a:p>
        </p:txBody>
      </p:sp>
      <p:sp>
        <p:nvSpPr>
          <p:cNvPr id="91140" name="Text Box 4"/>
          <p:cNvSpPr txBox="1">
            <a:spLocks noChangeArrowheads="1"/>
          </p:cNvSpPr>
          <p:nvPr/>
        </p:nvSpPr>
        <p:spPr bwMode="auto">
          <a:xfrm>
            <a:off x="914400" y="1600200"/>
            <a:ext cx="7924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>
                <a:solidFill>
                  <a:srgbClr val="080912"/>
                </a:solidFill>
                <a:latin typeface="Arial" charset="0"/>
              </a:rPr>
              <a:t>Water</a:t>
            </a:r>
          </a:p>
        </p:txBody>
      </p:sp>
      <p:sp>
        <p:nvSpPr>
          <p:cNvPr id="91143" name="Text Box 7"/>
          <p:cNvSpPr txBox="1">
            <a:spLocks noChangeArrowheads="1"/>
          </p:cNvSpPr>
          <p:nvPr/>
        </p:nvSpPr>
        <p:spPr bwMode="auto">
          <a:xfrm>
            <a:off x="838200" y="2133600"/>
            <a:ext cx="830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>
                <a:latin typeface="Arial" charset="0"/>
              </a:rPr>
              <a:t>So can you name all of the properties of water?  </a:t>
            </a:r>
          </a:p>
        </p:txBody>
      </p:sp>
      <p:sp>
        <p:nvSpPr>
          <p:cNvPr id="91144" name="Text Box 8"/>
          <p:cNvSpPr txBox="1">
            <a:spLocks noChangeArrowheads="1"/>
          </p:cNvSpPr>
          <p:nvPr/>
        </p:nvSpPr>
        <p:spPr bwMode="auto">
          <a:xfrm>
            <a:off x="609600" y="2590800"/>
            <a:ext cx="8305800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>
                <a:solidFill>
                  <a:srgbClr val="080912"/>
                </a:solidFill>
                <a:latin typeface="Arial" charset="0"/>
              </a:rPr>
              <a:t>Adhesion</a:t>
            </a:r>
          </a:p>
          <a:p>
            <a:endParaRPr lang="en-US" b="1">
              <a:solidFill>
                <a:srgbClr val="080912"/>
              </a:solidFill>
              <a:latin typeface="Arial" charset="0"/>
            </a:endParaRPr>
          </a:p>
          <a:p>
            <a:r>
              <a:rPr lang="en-US" b="1">
                <a:solidFill>
                  <a:srgbClr val="080912"/>
                </a:solidFill>
                <a:latin typeface="Arial" charset="0"/>
              </a:rPr>
              <a:t>Cohesion</a:t>
            </a:r>
          </a:p>
          <a:p>
            <a:endParaRPr lang="en-US" b="1">
              <a:solidFill>
                <a:srgbClr val="080912"/>
              </a:solidFill>
              <a:latin typeface="Arial" charset="0"/>
            </a:endParaRPr>
          </a:p>
          <a:p>
            <a:r>
              <a:rPr lang="en-US" b="1">
                <a:solidFill>
                  <a:srgbClr val="080912"/>
                </a:solidFill>
                <a:latin typeface="Arial" charset="0"/>
              </a:rPr>
              <a:t>capillary action</a:t>
            </a:r>
          </a:p>
          <a:p>
            <a:endParaRPr lang="en-US" b="1">
              <a:solidFill>
                <a:srgbClr val="080912"/>
              </a:solidFill>
              <a:latin typeface="Arial" charset="0"/>
            </a:endParaRPr>
          </a:p>
          <a:p>
            <a:r>
              <a:rPr lang="en-US" b="1">
                <a:solidFill>
                  <a:srgbClr val="080912"/>
                </a:solidFill>
                <a:latin typeface="Arial" charset="0"/>
              </a:rPr>
              <a:t>high surface tension</a:t>
            </a:r>
          </a:p>
          <a:p>
            <a:endParaRPr lang="en-US" b="1">
              <a:solidFill>
                <a:srgbClr val="080912"/>
              </a:solidFill>
              <a:latin typeface="Arial" charset="0"/>
            </a:endParaRPr>
          </a:p>
          <a:p>
            <a:r>
              <a:rPr lang="en-US" b="1">
                <a:solidFill>
                  <a:srgbClr val="080912"/>
                </a:solidFill>
                <a:latin typeface="Arial" charset="0"/>
              </a:rPr>
              <a:t>holds heat to regulate temperature (High heat capacity)</a:t>
            </a:r>
          </a:p>
          <a:p>
            <a:endParaRPr lang="en-US" b="1">
              <a:solidFill>
                <a:srgbClr val="080912"/>
              </a:solidFill>
              <a:latin typeface="Arial" charset="0"/>
            </a:endParaRPr>
          </a:p>
          <a:p>
            <a:r>
              <a:rPr lang="en-US" b="1">
                <a:solidFill>
                  <a:srgbClr val="080912"/>
                </a:solidFill>
                <a:latin typeface="Arial" charset="0"/>
              </a:rPr>
              <a:t>less dense as a solid than a liquid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1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1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1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1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4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ext Box 2"/>
          <p:cNvSpPr txBox="1">
            <a:spLocks noChangeArrowheads="1"/>
          </p:cNvSpPr>
          <p:nvPr/>
        </p:nvSpPr>
        <p:spPr bwMode="auto">
          <a:xfrm>
            <a:off x="0" y="-50800"/>
            <a:ext cx="36988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>
                <a:latin typeface="Arial" charset="0"/>
              </a:rPr>
              <a:t>Chapter 2  Chemical Principles </a:t>
            </a:r>
            <a:r>
              <a:rPr lang="en-US" sz="2800" b="1">
                <a:latin typeface="Arial" charset="0"/>
              </a:rPr>
              <a:t> </a:t>
            </a:r>
          </a:p>
        </p:txBody>
      </p:sp>
      <p:sp>
        <p:nvSpPr>
          <p:cNvPr id="92163" name="Text Box 3"/>
          <p:cNvSpPr txBox="1">
            <a:spLocks noChangeArrowheads="1"/>
          </p:cNvSpPr>
          <p:nvPr/>
        </p:nvSpPr>
        <p:spPr bwMode="auto">
          <a:xfrm>
            <a:off x="609600" y="1066800"/>
            <a:ext cx="2624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5050B"/>
                </a:solidFill>
                <a:latin typeface="Arial" charset="0"/>
              </a:rPr>
              <a:t>Acids and Bases</a:t>
            </a:r>
          </a:p>
        </p:txBody>
      </p:sp>
      <p:sp>
        <p:nvSpPr>
          <p:cNvPr id="92167" name="Text Box 7"/>
          <p:cNvSpPr txBox="1">
            <a:spLocks noChangeArrowheads="1"/>
          </p:cNvSpPr>
          <p:nvPr/>
        </p:nvSpPr>
        <p:spPr bwMode="auto">
          <a:xfrm>
            <a:off x="685800" y="1600200"/>
            <a:ext cx="8305800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>
                <a:latin typeface="Arial" charset="0"/>
              </a:rPr>
              <a:t>Strength compared using </a:t>
            </a:r>
            <a:r>
              <a:rPr lang="en-US" b="1">
                <a:solidFill>
                  <a:srgbClr val="080912"/>
                </a:solidFill>
                <a:latin typeface="Arial" charset="0"/>
              </a:rPr>
              <a:t>pH</a:t>
            </a:r>
            <a:r>
              <a:rPr lang="en-US" b="1">
                <a:latin typeface="Arial" charset="0"/>
              </a:rPr>
              <a:t> scale</a:t>
            </a:r>
          </a:p>
          <a:p>
            <a:r>
              <a:rPr lang="en-US" b="1">
                <a:latin typeface="Arial" charset="0"/>
              </a:rPr>
              <a:t>		Ranges from </a:t>
            </a:r>
            <a:r>
              <a:rPr lang="en-US" b="1">
                <a:solidFill>
                  <a:srgbClr val="080912"/>
                </a:solidFill>
                <a:latin typeface="Arial" charset="0"/>
              </a:rPr>
              <a:t>0 – 14</a:t>
            </a:r>
          </a:p>
          <a:p>
            <a:r>
              <a:rPr lang="en-US" b="1">
                <a:latin typeface="Arial" charset="0"/>
              </a:rPr>
              <a:t>		Logarithmic Scale</a:t>
            </a:r>
          </a:p>
          <a:p>
            <a:endParaRPr lang="en-US" b="1">
              <a:latin typeface="Arial" charset="0"/>
            </a:endParaRPr>
          </a:p>
          <a:p>
            <a:r>
              <a:rPr lang="en-US" b="1">
                <a:solidFill>
                  <a:srgbClr val="080912"/>
                </a:solidFill>
                <a:latin typeface="Arial" charset="0"/>
              </a:rPr>
              <a:t>Acid</a:t>
            </a:r>
            <a:r>
              <a:rPr lang="en-US" b="1">
                <a:latin typeface="Arial" charset="0"/>
              </a:rPr>
              <a:t> – donates H+ to the solution</a:t>
            </a:r>
          </a:p>
          <a:p>
            <a:r>
              <a:rPr lang="en-US" b="1">
                <a:latin typeface="Arial" charset="0"/>
              </a:rPr>
              <a:t>		Ranges from pH 0-6.9</a:t>
            </a:r>
          </a:p>
          <a:p>
            <a:endParaRPr lang="en-US" b="1">
              <a:latin typeface="Arial" charset="0"/>
            </a:endParaRPr>
          </a:p>
          <a:p>
            <a:r>
              <a:rPr lang="en-US" b="1">
                <a:solidFill>
                  <a:srgbClr val="080912"/>
                </a:solidFill>
                <a:latin typeface="Arial" charset="0"/>
              </a:rPr>
              <a:t>Base</a:t>
            </a:r>
            <a:r>
              <a:rPr lang="en-US" b="1">
                <a:latin typeface="Arial" charset="0"/>
              </a:rPr>
              <a:t> – removes H+ from the solution by donating OH-</a:t>
            </a:r>
          </a:p>
          <a:p>
            <a:r>
              <a:rPr lang="en-US" b="1">
                <a:latin typeface="Arial" charset="0"/>
              </a:rPr>
              <a:t>		Ranges from pH 7.1 – 14</a:t>
            </a:r>
          </a:p>
          <a:p>
            <a:endParaRPr lang="en-US" b="1">
              <a:latin typeface="Arial" charset="0"/>
            </a:endParaRPr>
          </a:p>
          <a:p>
            <a:r>
              <a:rPr lang="en-US" b="1">
                <a:solidFill>
                  <a:srgbClr val="080912"/>
                </a:solidFill>
                <a:latin typeface="Arial" charset="0"/>
              </a:rPr>
              <a:t>Distilled water</a:t>
            </a:r>
            <a:r>
              <a:rPr lang="en-US" b="1">
                <a:latin typeface="Arial" charset="0"/>
              </a:rPr>
              <a:t> is pH 7.0 or neutral.  Why?</a:t>
            </a:r>
          </a:p>
          <a:p>
            <a:endParaRPr lang="en-US" b="1">
              <a:latin typeface="Arial" charset="0"/>
            </a:endParaRPr>
          </a:p>
          <a:p>
            <a:r>
              <a:rPr lang="en-US" b="1">
                <a:latin typeface="Arial" charset="0"/>
              </a:rPr>
              <a:t>		H</a:t>
            </a:r>
            <a:r>
              <a:rPr lang="en-US" b="1" baseline="-25000">
                <a:latin typeface="Arial" charset="0"/>
              </a:rPr>
              <a:t>2</a:t>
            </a:r>
            <a:r>
              <a:rPr lang="en-US" b="1">
                <a:latin typeface="Arial" charset="0"/>
              </a:rPr>
              <a:t>O 			H+  	+ 	OH-</a:t>
            </a:r>
          </a:p>
        </p:txBody>
      </p:sp>
      <p:sp>
        <p:nvSpPr>
          <p:cNvPr id="92168" name="Line 8"/>
          <p:cNvSpPr>
            <a:spLocks noChangeShapeType="1"/>
          </p:cNvSpPr>
          <p:nvPr/>
        </p:nvSpPr>
        <p:spPr bwMode="auto">
          <a:xfrm>
            <a:off x="3505200" y="62484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ext Box 2"/>
          <p:cNvSpPr txBox="1">
            <a:spLocks noChangeArrowheads="1"/>
          </p:cNvSpPr>
          <p:nvPr/>
        </p:nvSpPr>
        <p:spPr bwMode="auto">
          <a:xfrm>
            <a:off x="0" y="-50800"/>
            <a:ext cx="36988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>
                <a:latin typeface="Arial" charset="0"/>
              </a:rPr>
              <a:t>Chapter 2  Chemical Principles </a:t>
            </a:r>
            <a:r>
              <a:rPr lang="en-US" sz="2800" b="1">
                <a:latin typeface="Arial" charset="0"/>
              </a:rPr>
              <a:t> </a:t>
            </a:r>
          </a:p>
        </p:txBody>
      </p:sp>
      <p:pic>
        <p:nvPicPr>
          <p:cNvPr id="93187" name="Picture 3" descr="02-15-pHscale-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914400"/>
            <a:ext cx="5181600" cy="594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ext Box 2"/>
          <p:cNvSpPr txBox="1">
            <a:spLocks noChangeArrowheads="1"/>
          </p:cNvSpPr>
          <p:nvPr/>
        </p:nvSpPr>
        <p:spPr bwMode="auto">
          <a:xfrm>
            <a:off x="0" y="-50800"/>
            <a:ext cx="36988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>
                <a:latin typeface="Arial" charset="0"/>
              </a:rPr>
              <a:t>Chapter 2  Chemical Principles </a:t>
            </a:r>
            <a:r>
              <a:rPr lang="en-US" sz="2800" b="1">
                <a:latin typeface="Arial" charset="0"/>
              </a:rPr>
              <a:t> </a:t>
            </a:r>
          </a:p>
        </p:txBody>
      </p:sp>
      <p:sp>
        <p:nvSpPr>
          <p:cNvPr id="94211" name="Text Box 3"/>
          <p:cNvSpPr txBox="1">
            <a:spLocks noChangeArrowheads="1"/>
          </p:cNvSpPr>
          <p:nvPr/>
        </p:nvSpPr>
        <p:spPr bwMode="auto">
          <a:xfrm>
            <a:off x="609600" y="1066800"/>
            <a:ext cx="2624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5050B"/>
                </a:solidFill>
                <a:latin typeface="Arial" charset="0"/>
              </a:rPr>
              <a:t>Acids and Bases</a:t>
            </a:r>
          </a:p>
        </p:txBody>
      </p:sp>
      <p:sp>
        <p:nvSpPr>
          <p:cNvPr id="94212" name="Text Box 4"/>
          <p:cNvSpPr txBox="1">
            <a:spLocks noChangeArrowheads="1"/>
          </p:cNvSpPr>
          <p:nvPr/>
        </p:nvSpPr>
        <p:spPr bwMode="auto">
          <a:xfrm>
            <a:off x="1219200" y="1828800"/>
            <a:ext cx="73152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5050B"/>
                </a:solidFill>
                <a:latin typeface="Arial" charset="0"/>
              </a:rPr>
              <a:t>Buffers </a:t>
            </a:r>
            <a:r>
              <a:rPr lang="en-US" sz="2800" b="1">
                <a:latin typeface="Arial" charset="0"/>
              </a:rPr>
              <a:t>– compounds used to maintain a contant pH within a system</a:t>
            </a:r>
            <a:r>
              <a:rPr lang="en-US" sz="2800" b="1">
                <a:solidFill>
                  <a:srgbClr val="05050B"/>
                </a:solidFill>
                <a:latin typeface="Arial" charset="0"/>
              </a:rPr>
              <a:t>  </a:t>
            </a:r>
          </a:p>
        </p:txBody>
      </p:sp>
      <p:sp>
        <p:nvSpPr>
          <p:cNvPr id="94213" name="Text Box 5"/>
          <p:cNvSpPr txBox="1">
            <a:spLocks noChangeArrowheads="1"/>
          </p:cNvSpPr>
          <p:nvPr/>
        </p:nvSpPr>
        <p:spPr bwMode="auto">
          <a:xfrm>
            <a:off x="1219200" y="3581400"/>
            <a:ext cx="7315200" cy="135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000" b="1">
                <a:solidFill>
                  <a:srgbClr val="05050B"/>
                </a:solidFill>
                <a:latin typeface="Arial" charset="0"/>
              </a:rPr>
              <a:t>H</a:t>
            </a:r>
            <a:r>
              <a:rPr lang="en-US" sz="4000" b="1" baseline="-25000">
                <a:solidFill>
                  <a:srgbClr val="05050B"/>
                </a:solidFill>
                <a:latin typeface="Arial" charset="0"/>
              </a:rPr>
              <a:t>2</a:t>
            </a:r>
            <a:r>
              <a:rPr lang="en-US" sz="4000" b="1">
                <a:solidFill>
                  <a:srgbClr val="05050B"/>
                </a:solidFill>
                <a:latin typeface="Arial" charset="0"/>
              </a:rPr>
              <a:t>CO</a:t>
            </a:r>
            <a:r>
              <a:rPr lang="en-US" sz="4000" b="1" baseline="-25000">
                <a:solidFill>
                  <a:srgbClr val="05050B"/>
                </a:solidFill>
                <a:latin typeface="Arial" charset="0"/>
              </a:rPr>
              <a:t>3</a:t>
            </a:r>
            <a:r>
              <a:rPr lang="en-US" sz="4000" b="1">
                <a:solidFill>
                  <a:srgbClr val="05050B"/>
                </a:solidFill>
                <a:latin typeface="Arial" charset="0"/>
              </a:rPr>
              <a:t> 		H</a:t>
            </a:r>
            <a:r>
              <a:rPr lang="en-US" sz="4000" b="1" baseline="30000">
                <a:solidFill>
                  <a:srgbClr val="05050B"/>
                </a:solidFill>
                <a:latin typeface="Arial" charset="0"/>
              </a:rPr>
              <a:t>+</a:t>
            </a:r>
            <a:r>
              <a:rPr lang="en-US" sz="4000" b="1">
                <a:solidFill>
                  <a:srgbClr val="05050B"/>
                </a:solidFill>
                <a:latin typeface="Arial" charset="0"/>
              </a:rPr>
              <a:t>  	 + 	HCO</a:t>
            </a:r>
            <a:r>
              <a:rPr lang="en-US" sz="4000" b="1" baseline="-25000">
                <a:solidFill>
                  <a:srgbClr val="05050B"/>
                </a:solidFill>
                <a:latin typeface="Arial" charset="0"/>
              </a:rPr>
              <a:t>3</a:t>
            </a:r>
            <a:r>
              <a:rPr lang="en-US" sz="4000" b="1" baseline="30000">
                <a:solidFill>
                  <a:srgbClr val="05050B"/>
                </a:solidFill>
                <a:latin typeface="Arial" charset="0"/>
              </a:rPr>
              <a:t>-</a:t>
            </a:r>
          </a:p>
          <a:p>
            <a:endParaRPr lang="en-US" sz="2800" b="1" baseline="30000">
              <a:solidFill>
                <a:srgbClr val="05050B"/>
              </a:solidFill>
              <a:latin typeface="Arial" charset="0"/>
            </a:endParaRPr>
          </a:p>
          <a:p>
            <a:r>
              <a:rPr lang="en-US" b="1">
                <a:solidFill>
                  <a:srgbClr val="05050B"/>
                </a:solidFill>
                <a:latin typeface="Arial" charset="0"/>
              </a:rPr>
              <a:t>Carbonic acid		      bicarbonate ion</a:t>
            </a:r>
          </a:p>
        </p:txBody>
      </p:sp>
      <p:sp>
        <p:nvSpPr>
          <p:cNvPr id="94214" name="Line 6"/>
          <p:cNvSpPr>
            <a:spLocks noChangeShapeType="1"/>
          </p:cNvSpPr>
          <p:nvPr/>
        </p:nvSpPr>
        <p:spPr bwMode="auto">
          <a:xfrm>
            <a:off x="3048000" y="3962400"/>
            <a:ext cx="685800" cy="0"/>
          </a:xfrm>
          <a:prstGeom prst="line">
            <a:avLst/>
          </a:prstGeom>
          <a:noFill/>
          <a:ln w="57150">
            <a:solidFill>
              <a:srgbClr val="080912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4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4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4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4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3" grpId="0" autoUpdateAnimBg="0"/>
      <p:bldP spid="9421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ext Box 2"/>
          <p:cNvSpPr txBox="1">
            <a:spLocks noChangeArrowheads="1"/>
          </p:cNvSpPr>
          <p:nvPr/>
        </p:nvSpPr>
        <p:spPr bwMode="auto">
          <a:xfrm>
            <a:off x="0" y="-50800"/>
            <a:ext cx="36988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>
                <a:latin typeface="Arial" charset="0"/>
              </a:rPr>
              <a:t>Chapter 2  Chemical Principles </a:t>
            </a:r>
            <a:r>
              <a:rPr lang="en-US" sz="2800" b="1">
                <a:latin typeface="Arial" charset="0"/>
              </a:rPr>
              <a:t> </a:t>
            </a:r>
          </a:p>
        </p:txBody>
      </p:sp>
      <p:sp>
        <p:nvSpPr>
          <p:cNvPr id="95235" name="Text Box 3"/>
          <p:cNvSpPr txBox="1">
            <a:spLocks noChangeArrowheads="1"/>
          </p:cNvSpPr>
          <p:nvPr/>
        </p:nvSpPr>
        <p:spPr bwMode="auto">
          <a:xfrm>
            <a:off x="609600" y="1066800"/>
            <a:ext cx="2624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5050B"/>
                </a:solidFill>
                <a:latin typeface="Arial" charset="0"/>
              </a:rPr>
              <a:t>Acids and Bases</a:t>
            </a:r>
          </a:p>
        </p:txBody>
      </p:sp>
      <p:pic>
        <p:nvPicPr>
          <p:cNvPr id="95239" name="Picture 7" descr="02-16x2-Smokestack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0"/>
            <a:ext cx="4724400" cy="3117850"/>
          </a:xfrm>
          <a:prstGeom prst="rect">
            <a:avLst/>
          </a:prstGeom>
          <a:noFill/>
        </p:spPr>
      </p:pic>
      <p:pic>
        <p:nvPicPr>
          <p:cNvPr id="95240" name="Picture 8" descr="02-16B-AcidRainStatueDa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3429000"/>
            <a:ext cx="4876800" cy="325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ext Box 2"/>
          <p:cNvSpPr txBox="1">
            <a:spLocks noChangeArrowheads="1"/>
          </p:cNvSpPr>
          <p:nvPr/>
        </p:nvSpPr>
        <p:spPr bwMode="auto">
          <a:xfrm>
            <a:off x="0" y="-50800"/>
            <a:ext cx="36988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>
                <a:latin typeface="Arial" charset="0"/>
              </a:rPr>
              <a:t>Chapter 2  Chemical Principles </a:t>
            </a:r>
            <a:r>
              <a:rPr lang="en-US" sz="2800" b="1">
                <a:latin typeface="Arial" charset="0"/>
              </a:rPr>
              <a:t> </a:t>
            </a:r>
          </a:p>
        </p:txBody>
      </p:sp>
      <p:sp>
        <p:nvSpPr>
          <p:cNvPr id="96259" name="Text Box 3"/>
          <p:cNvSpPr txBox="1">
            <a:spLocks noChangeArrowheads="1"/>
          </p:cNvSpPr>
          <p:nvPr/>
        </p:nvSpPr>
        <p:spPr bwMode="auto">
          <a:xfrm>
            <a:off x="609600" y="1066800"/>
            <a:ext cx="2790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5050B"/>
                </a:solidFill>
                <a:latin typeface="Arial" charset="0"/>
              </a:rPr>
              <a:t>Making Molecules</a:t>
            </a:r>
          </a:p>
        </p:txBody>
      </p:sp>
      <p:sp>
        <p:nvSpPr>
          <p:cNvPr id="96262" name="Rectangle 6"/>
          <p:cNvSpPr>
            <a:spLocks noChangeArrowheads="1"/>
          </p:cNvSpPr>
          <p:nvPr/>
        </p:nvSpPr>
        <p:spPr bwMode="auto">
          <a:xfrm>
            <a:off x="1143000" y="1714500"/>
            <a:ext cx="838200" cy="685800"/>
          </a:xfrm>
          <a:prstGeom prst="rect">
            <a:avLst/>
          </a:prstGeom>
          <a:solidFill>
            <a:srgbClr val="66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6263" name="Rectangle 7"/>
          <p:cNvSpPr>
            <a:spLocks noChangeArrowheads="1"/>
          </p:cNvSpPr>
          <p:nvPr/>
        </p:nvSpPr>
        <p:spPr bwMode="auto">
          <a:xfrm>
            <a:off x="3124200" y="1714500"/>
            <a:ext cx="838200" cy="685800"/>
          </a:xfrm>
          <a:prstGeom prst="rect">
            <a:avLst/>
          </a:prstGeom>
          <a:solidFill>
            <a:srgbClr val="66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6264" name="Line 8"/>
          <p:cNvSpPr>
            <a:spLocks noChangeShapeType="1"/>
          </p:cNvSpPr>
          <p:nvPr/>
        </p:nvSpPr>
        <p:spPr bwMode="auto">
          <a:xfrm>
            <a:off x="2209800" y="2133600"/>
            <a:ext cx="60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6265" name="Line 9"/>
          <p:cNvSpPr>
            <a:spLocks noChangeShapeType="1"/>
          </p:cNvSpPr>
          <p:nvPr/>
        </p:nvSpPr>
        <p:spPr bwMode="auto">
          <a:xfrm>
            <a:off x="2514600" y="190500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6266" name="Line 10"/>
          <p:cNvSpPr>
            <a:spLocks noChangeShapeType="1"/>
          </p:cNvSpPr>
          <p:nvPr/>
        </p:nvSpPr>
        <p:spPr bwMode="auto">
          <a:xfrm>
            <a:off x="4229100" y="2057400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6267" name="Rectangle 11"/>
          <p:cNvSpPr>
            <a:spLocks noChangeArrowheads="1"/>
          </p:cNvSpPr>
          <p:nvPr/>
        </p:nvSpPr>
        <p:spPr bwMode="auto">
          <a:xfrm>
            <a:off x="6781800" y="1714500"/>
            <a:ext cx="838200" cy="685800"/>
          </a:xfrm>
          <a:prstGeom prst="rect">
            <a:avLst/>
          </a:prstGeom>
          <a:solidFill>
            <a:srgbClr val="66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6268" name="Rectangle 12"/>
          <p:cNvSpPr>
            <a:spLocks noChangeArrowheads="1"/>
          </p:cNvSpPr>
          <p:nvPr/>
        </p:nvSpPr>
        <p:spPr bwMode="auto">
          <a:xfrm>
            <a:off x="5486400" y="1714500"/>
            <a:ext cx="838200" cy="685800"/>
          </a:xfrm>
          <a:prstGeom prst="rect">
            <a:avLst/>
          </a:prstGeom>
          <a:solidFill>
            <a:srgbClr val="66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6269" name="Line 13"/>
          <p:cNvSpPr>
            <a:spLocks noChangeShapeType="1"/>
          </p:cNvSpPr>
          <p:nvPr/>
        </p:nvSpPr>
        <p:spPr bwMode="auto">
          <a:xfrm>
            <a:off x="6324600" y="2057400"/>
            <a:ext cx="457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6270" name="Rectangle 14"/>
          <p:cNvSpPr>
            <a:spLocks noChangeArrowheads="1"/>
          </p:cNvSpPr>
          <p:nvPr/>
        </p:nvSpPr>
        <p:spPr bwMode="auto">
          <a:xfrm>
            <a:off x="2362200" y="4914900"/>
            <a:ext cx="838200" cy="685800"/>
          </a:xfrm>
          <a:prstGeom prst="rect">
            <a:avLst/>
          </a:prstGeom>
          <a:solidFill>
            <a:srgbClr val="66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6271" name="Rectangle 15"/>
          <p:cNvSpPr>
            <a:spLocks noChangeArrowheads="1"/>
          </p:cNvSpPr>
          <p:nvPr/>
        </p:nvSpPr>
        <p:spPr bwMode="auto">
          <a:xfrm>
            <a:off x="1066800" y="4914900"/>
            <a:ext cx="838200" cy="685800"/>
          </a:xfrm>
          <a:prstGeom prst="rect">
            <a:avLst/>
          </a:prstGeom>
          <a:solidFill>
            <a:srgbClr val="66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6272" name="Line 16"/>
          <p:cNvSpPr>
            <a:spLocks noChangeShapeType="1"/>
          </p:cNvSpPr>
          <p:nvPr/>
        </p:nvSpPr>
        <p:spPr bwMode="auto">
          <a:xfrm>
            <a:off x="1905000" y="5257800"/>
            <a:ext cx="457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6273" name="Rectangle 17"/>
          <p:cNvSpPr>
            <a:spLocks noChangeArrowheads="1"/>
          </p:cNvSpPr>
          <p:nvPr/>
        </p:nvSpPr>
        <p:spPr bwMode="auto">
          <a:xfrm>
            <a:off x="4953000" y="4876800"/>
            <a:ext cx="838200" cy="685800"/>
          </a:xfrm>
          <a:prstGeom prst="rect">
            <a:avLst/>
          </a:prstGeom>
          <a:solidFill>
            <a:srgbClr val="66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6274" name="Rectangle 18"/>
          <p:cNvSpPr>
            <a:spLocks noChangeArrowheads="1"/>
          </p:cNvSpPr>
          <p:nvPr/>
        </p:nvSpPr>
        <p:spPr bwMode="auto">
          <a:xfrm>
            <a:off x="6934200" y="4876800"/>
            <a:ext cx="838200" cy="685800"/>
          </a:xfrm>
          <a:prstGeom prst="rect">
            <a:avLst/>
          </a:prstGeom>
          <a:solidFill>
            <a:srgbClr val="66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6275" name="Line 19"/>
          <p:cNvSpPr>
            <a:spLocks noChangeShapeType="1"/>
          </p:cNvSpPr>
          <p:nvPr/>
        </p:nvSpPr>
        <p:spPr bwMode="auto">
          <a:xfrm>
            <a:off x="6019800" y="5257800"/>
            <a:ext cx="60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6276" name="Line 20"/>
          <p:cNvSpPr>
            <a:spLocks noChangeShapeType="1"/>
          </p:cNvSpPr>
          <p:nvPr/>
        </p:nvSpPr>
        <p:spPr bwMode="auto">
          <a:xfrm>
            <a:off x="6324600" y="506730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6277" name="Line 21"/>
          <p:cNvSpPr>
            <a:spLocks noChangeShapeType="1"/>
          </p:cNvSpPr>
          <p:nvPr/>
        </p:nvSpPr>
        <p:spPr bwMode="auto">
          <a:xfrm>
            <a:off x="3848100" y="5257800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6278" name="Text Box 22"/>
          <p:cNvSpPr txBox="1">
            <a:spLocks noChangeArrowheads="1"/>
          </p:cNvSpPr>
          <p:nvPr/>
        </p:nvSpPr>
        <p:spPr bwMode="auto">
          <a:xfrm>
            <a:off x="2844800" y="2743200"/>
            <a:ext cx="3452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latin typeface="Arial" charset="0"/>
              </a:rPr>
              <a:t>Dehydration synthesis</a:t>
            </a:r>
          </a:p>
        </p:txBody>
      </p:sp>
      <p:sp>
        <p:nvSpPr>
          <p:cNvPr id="96279" name="Text Box 23"/>
          <p:cNvSpPr txBox="1">
            <a:spLocks noChangeArrowheads="1"/>
          </p:cNvSpPr>
          <p:nvPr/>
        </p:nvSpPr>
        <p:spPr bwMode="auto">
          <a:xfrm>
            <a:off x="3700463" y="6019800"/>
            <a:ext cx="1743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latin typeface="Arial" charset="0"/>
              </a:rPr>
              <a:t>Hydrolysis</a:t>
            </a:r>
          </a:p>
        </p:txBody>
      </p:sp>
      <p:sp>
        <p:nvSpPr>
          <p:cNvPr id="96280" name="Text Box 24"/>
          <p:cNvSpPr txBox="1">
            <a:spLocks noChangeArrowheads="1"/>
          </p:cNvSpPr>
          <p:nvPr/>
        </p:nvSpPr>
        <p:spPr bwMode="auto">
          <a:xfrm>
            <a:off x="7764463" y="1828800"/>
            <a:ext cx="13795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latin typeface="Arial" charset="0"/>
              </a:rPr>
              <a:t>and H</a:t>
            </a:r>
            <a:r>
              <a:rPr lang="en-US" b="1" baseline="-25000">
                <a:latin typeface="Arial" charset="0"/>
              </a:rPr>
              <a:t>2</a:t>
            </a:r>
            <a:r>
              <a:rPr lang="en-US" b="1">
                <a:latin typeface="Arial" charset="0"/>
              </a:rPr>
              <a:t>O</a:t>
            </a:r>
          </a:p>
        </p:txBody>
      </p:sp>
      <p:sp>
        <p:nvSpPr>
          <p:cNvPr id="96281" name="Text Box 25"/>
          <p:cNvSpPr txBox="1">
            <a:spLocks noChangeArrowheads="1"/>
          </p:cNvSpPr>
          <p:nvPr/>
        </p:nvSpPr>
        <p:spPr bwMode="auto">
          <a:xfrm>
            <a:off x="1752600" y="4267200"/>
            <a:ext cx="754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latin typeface="Arial" charset="0"/>
              </a:rPr>
              <a:t>H</a:t>
            </a:r>
            <a:r>
              <a:rPr lang="en-US" b="1" baseline="-25000">
                <a:latin typeface="Arial" charset="0"/>
              </a:rPr>
              <a:t>2</a:t>
            </a:r>
            <a:r>
              <a:rPr lang="en-US" b="1">
                <a:latin typeface="Arial" charset="0"/>
              </a:rPr>
              <a:t>O</a:t>
            </a:r>
          </a:p>
        </p:txBody>
      </p:sp>
      <p:sp>
        <p:nvSpPr>
          <p:cNvPr id="96282" name="Line 26"/>
          <p:cNvSpPr>
            <a:spLocks noChangeShapeType="1"/>
          </p:cNvSpPr>
          <p:nvPr/>
        </p:nvSpPr>
        <p:spPr bwMode="auto">
          <a:xfrm>
            <a:off x="2133600" y="48006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6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6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78" grpId="0" autoUpdateAnimBg="0"/>
      <p:bldP spid="96279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2"/>
          <p:cNvSpPr txBox="1">
            <a:spLocks noChangeArrowheads="1"/>
          </p:cNvSpPr>
          <p:nvPr/>
        </p:nvSpPr>
        <p:spPr bwMode="auto">
          <a:xfrm>
            <a:off x="0" y="-50800"/>
            <a:ext cx="36988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>
                <a:latin typeface="Arial" charset="0"/>
              </a:rPr>
              <a:t>Chapter 2  Chemical Principles </a:t>
            </a:r>
            <a:r>
              <a:rPr lang="en-US" sz="2800" b="1">
                <a:latin typeface="Arial" charset="0"/>
              </a:rPr>
              <a:t> </a:t>
            </a:r>
          </a:p>
        </p:txBody>
      </p:sp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609600" y="1066800"/>
            <a:ext cx="294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5050B"/>
                </a:solidFill>
                <a:latin typeface="Arial" charset="0"/>
              </a:rPr>
              <a:t>Structure of Atoms</a:t>
            </a:r>
          </a:p>
        </p:txBody>
      </p:sp>
      <p:sp>
        <p:nvSpPr>
          <p:cNvPr id="57352" name="Text Box 8"/>
          <p:cNvSpPr txBox="1">
            <a:spLocks noChangeArrowheads="1"/>
          </p:cNvSpPr>
          <p:nvPr/>
        </p:nvSpPr>
        <p:spPr bwMode="auto">
          <a:xfrm>
            <a:off x="960438" y="1676400"/>
            <a:ext cx="722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latin typeface="Arial" charset="0"/>
              </a:rPr>
              <a:t>Atoms contain protons, neutrons, and electrons.</a:t>
            </a:r>
          </a:p>
        </p:txBody>
      </p:sp>
      <p:sp>
        <p:nvSpPr>
          <p:cNvPr id="57353" name="Text Box 9"/>
          <p:cNvSpPr txBox="1">
            <a:spLocks noChangeArrowheads="1"/>
          </p:cNvSpPr>
          <p:nvPr/>
        </p:nvSpPr>
        <p:spPr bwMode="auto">
          <a:xfrm>
            <a:off x="1066800" y="3124200"/>
            <a:ext cx="6397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latin typeface="Arial" charset="0"/>
              </a:rPr>
              <a:t>Neutrons – no charge – 1 atomic mass unit</a:t>
            </a:r>
          </a:p>
        </p:txBody>
      </p:sp>
      <p:sp>
        <p:nvSpPr>
          <p:cNvPr id="57354" name="Text Box 10"/>
          <p:cNvSpPr txBox="1">
            <a:spLocks noChangeArrowheads="1"/>
          </p:cNvSpPr>
          <p:nvPr/>
        </p:nvSpPr>
        <p:spPr bwMode="auto">
          <a:xfrm>
            <a:off x="1066800" y="2438400"/>
            <a:ext cx="70056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latin typeface="Arial" charset="0"/>
              </a:rPr>
              <a:t>Protons  - positive charge – 1 atomic mass unit</a:t>
            </a:r>
          </a:p>
        </p:txBody>
      </p:sp>
      <p:sp>
        <p:nvSpPr>
          <p:cNvPr id="57355" name="Text Box 11"/>
          <p:cNvSpPr txBox="1">
            <a:spLocks noChangeArrowheads="1"/>
          </p:cNvSpPr>
          <p:nvPr/>
        </p:nvSpPr>
        <p:spPr bwMode="auto">
          <a:xfrm>
            <a:off x="1066800" y="3810000"/>
            <a:ext cx="687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latin typeface="Arial" charset="0"/>
              </a:rPr>
              <a:t>Electrons – negative charge – almost no mass</a:t>
            </a:r>
          </a:p>
        </p:txBody>
      </p:sp>
      <p:sp>
        <p:nvSpPr>
          <p:cNvPr id="57356" name="Rectangle 12"/>
          <p:cNvSpPr>
            <a:spLocks noChangeArrowheads="1"/>
          </p:cNvSpPr>
          <p:nvPr/>
        </p:nvSpPr>
        <p:spPr bwMode="auto">
          <a:xfrm>
            <a:off x="914400" y="2362200"/>
            <a:ext cx="7315200" cy="213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2"/>
          <p:cNvSpPr txBox="1">
            <a:spLocks noChangeArrowheads="1"/>
          </p:cNvSpPr>
          <p:nvPr/>
        </p:nvSpPr>
        <p:spPr bwMode="auto">
          <a:xfrm>
            <a:off x="0" y="-50800"/>
            <a:ext cx="36988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>
                <a:latin typeface="Arial" charset="0"/>
              </a:rPr>
              <a:t>Chapter 2  Chemical Principles </a:t>
            </a:r>
            <a:r>
              <a:rPr lang="en-US" sz="2800" b="1">
                <a:latin typeface="Arial" charset="0"/>
              </a:rPr>
              <a:t> </a:t>
            </a:r>
          </a:p>
        </p:txBody>
      </p:sp>
      <p:pic>
        <p:nvPicPr>
          <p:cNvPr id="58372" name="Picture 4" descr="0018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0" y="762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2"/>
          <p:cNvSpPr txBox="1">
            <a:spLocks noChangeArrowheads="1"/>
          </p:cNvSpPr>
          <p:nvPr/>
        </p:nvSpPr>
        <p:spPr bwMode="auto">
          <a:xfrm>
            <a:off x="0" y="-50800"/>
            <a:ext cx="36988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>
                <a:latin typeface="Arial" charset="0"/>
              </a:rPr>
              <a:t>Chapter 2  Chemical Principles </a:t>
            </a:r>
            <a:r>
              <a:rPr lang="en-US" sz="2800" b="1">
                <a:latin typeface="Arial" charset="0"/>
              </a:rPr>
              <a:t> </a:t>
            </a:r>
          </a:p>
        </p:txBody>
      </p:sp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609600" y="1066800"/>
            <a:ext cx="294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5050B"/>
                </a:solidFill>
                <a:latin typeface="Arial" charset="0"/>
              </a:rPr>
              <a:t>Structure of Atoms</a:t>
            </a:r>
          </a:p>
        </p:txBody>
      </p:sp>
      <p:pic>
        <p:nvPicPr>
          <p:cNvPr id="59401" name="Picture 9" descr="02-04-Helium&amp;CarbonAtoms-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76400"/>
            <a:ext cx="8229600" cy="48148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2"/>
          <p:cNvSpPr txBox="1">
            <a:spLocks noChangeArrowheads="1"/>
          </p:cNvSpPr>
          <p:nvPr/>
        </p:nvSpPr>
        <p:spPr bwMode="auto">
          <a:xfrm>
            <a:off x="0" y="-50800"/>
            <a:ext cx="36988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>
                <a:latin typeface="Arial" charset="0"/>
              </a:rPr>
              <a:t>Chapter 2  Chemical Principles </a:t>
            </a:r>
            <a:r>
              <a:rPr lang="en-US" sz="2800" b="1">
                <a:latin typeface="Arial" charset="0"/>
              </a:rPr>
              <a:t> </a:t>
            </a:r>
          </a:p>
        </p:txBody>
      </p:sp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609600" y="1066800"/>
            <a:ext cx="294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5050B"/>
                </a:solidFill>
                <a:latin typeface="Arial" charset="0"/>
              </a:rPr>
              <a:t>Structure of Atoms</a:t>
            </a:r>
          </a:p>
        </p:txBody>
      </p:sp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762000" y="1676400"/>
            <a:ext cx="7407275" cy="2667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>
                <a:latin typeface="Arial" charset="0"/>
              </a:rPr>
              <a:t>Atomic Number 	= number of protons 					In atom</a:t>
            </a:r>
          </a:p>
          <a:p>
            <a:endParaRPr lang="en-US" sz="2800" b="1">
              <a:latin typeface="Arial" charset="0"/>
            </a:endParaRPr>
          </a:p>
          <a:p>
            <a:r>
              <a:rPr lang="en-US" sz="2800" b="1">
                <a:latin typeface="Arial" charset="0"/>
              </a:rPr>
              <a:t>Atomic Mass  		= mass of protons, 				neutrons and 					electrons in atom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2"/>
          <p:cNvSpPr txBox="1">
            <a:spLocks noChangeArrowheads="1"/>
          </p:cNvSpPr>
          <p:nvPr/>
        </p:nvSpPr>
        <p:spPr bwMode="auto">
          <a:xfrm>
            <a:off x="0" y="-50800"/>
            <a:ext cx="36988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>
                <a:latin typeface="Arial" charset="0"/>
              </a:rPr>
              <a:t>Chapter 2  Chemical Principles </a:t>
            </a:r>
            <a:r>
              <a:rPr lang="en-US" sz="2800" b="1">
                <a:latin typeface="Arial" charset="0"/>
              </a:rPr>
              <a:t> </a:t>
            </a:r>
          </a:p>
        </p:txBody>
      </p:sp>
      <p:sp>
        <p:nvSpPr>
          <p:cNvPr id="61443" name="Text Box 3"/>
          <p:cNvSpPr txBox="1">
            <a:spLocks noChangeArrowheads="1"/>
          </p:cNvSpPr>
          <p:nvPr/>
        </p:nvSpPr>
        <p:spPr bwMode="auto">
          <a:xfrm>
            <a:off x="609600" y="1066800"/>
            <a:ext cx="294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5050B"/>
                </a:solidFill>
                <a:latin typeface="Arial" charset="0"/>
              </a:rPr>
              <a:t>Structure of Atoms</a:t>
            </a:r>
          </a:p>
        </p:txBody>
      </p:sp>
      <p:pic>
        <p:nvPicPr>
          <p:cNvPr id="61445" name="Picture 5" descr="02-02T-ElementsInBod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600200"/>
            <a:ext cx="4443413" cy="5257800"/>
          </a:xfrm>
          <a:prstGeom prst="rect">
            <a:avLst/>
          </a:prstGeom>
          <a:noFill/>
        </p:spPr>
      </p:pic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5791200" y="1752600"/>
            <a:ext cx="658813" cy="448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800" b="1">
                <a:latin typeface="Arial" charset="0"/>
              </a:rPr>
              <a:t>C</a:t>
            </a:r>
          </a:p>
          <a:p>
            <a:r>
              <a:rPr lang="en-US" sz="4800" b="1">
                <a:latin typeface="Arial" charset="0"/>
              </a:rPr>
              <a:t>H</a:t>
            </a:r>
          </a:p>
          <a:p>
            <a:r>
              <a:rPr lang="en-US" sz="4800" b="1">
                <a:latin typeface="Arial" charset="0"/>
              </a:rPr>
              <a:t>N</a:t>
            </a:r>
          </a:p>
          <a:p>
            <a:r>
              <a:rPr lang="en-US" sz="4800" b="1">
                <a:latin typeface="Arial" charset="0"/>
              </a:rPr>
              <a:t>O</a:t>
            </a:r>
          </a:p>
          <a:p>
            <a:r>
              <a:rPr lang="en-US" sz="4800" b="1">
                <a:latin typeface="Arial" charset="0"/>
              </a:rPr>
              <a:t>P</a:t>
            </a:r>
          </a:p>
          <a:p>
            <a:r>
              <a:rPr lang="en-US" sz="4800" b="1">
                <a:latin typeface="Arial" charset="0"/>
              </a:rPr>
              <a:t>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2"/>
          <p:cNvSpPr txBox="1">
            <a:spLocks noChangeArrowheads="1"/>
          </p:cNvSpPr>
          <p:nvPr/>
        </p:nvSpPr>
        <p:spPr bwMode="auto">
          <a:xfrm>
            <a:off x="0" y="-50800"/>
            <a:ext cx="36988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>
                <a:latin typeface="Arial" charset="0"/>
              </a:rPr>
              <a:t>Chapter 2  Chemical Principles </a:t>
            </a:r>
            <a:r>
              <a:rPr lang="en-US" sz="2800" b="1">
                <a:latin typeface="Arial" charset="0"/>
              </a:rPr>
              <a:t> </a:t>
            </a:r>
          </a:p>
        </p:txBody>
      </p:sp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609600" y="1066800"/>
            <a:ext cx="294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5050B"/>
                </a:solidFill>
                <a:latin typeface="Arial" charset="0"/>
              </a:rPr>
              <a:t>Structure of Atoms</a:t>
            </a:r>
          </a:p>
        </p:txBody>
      </p:sp>
      <p:pic>
        <p:nvPicPr>
          <p:cNvPr id="62470" name="Picture 6" descr="02-04T-IsotopesOfCarb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2438400"/>
            <a:ext cx="7620000" cy="2943225"/>
          </a:xfrm>
          <a:prstGeom prst="rect">
            <a:avLst/>
          </a:prstGeom>
          <a:noFill/>
        </p:spPr>
      </p:pic>
      <p:sp>
        <p:nvSpPr>
          <p:cNvPr id="62471" name="Rectangle 7"/>
          <p:cNvSpPr>
            <a:spLocks noChangeArrowheads="1"/>
          </p:cNvSpPr>
          <p:nvPr/>
        </p:nvSpPr>
        <p:spPr bwMode="auto">
          <a:xfrm>
            <a:off x="723900" y="1524000"/>
            <a:ext cx="7696200" cy="520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>
                <a:solidFill>
                  <a:srgbClr val="080912"/>
                </a:solidFill>
                <a:latin typeface="Arial" charset="0"/>
              </a:rPr>
              <a:t>Isotopes </a:t>
            </a:r>
            <a:r>
              <a:rPr lang="en-US" b="1">
                <a:latin typeface="Arial" charset="0"/>
              </a:rPr>
              <a:t>– alternative forms of an atom that differ in their number of neutrons</a:t>
            </a:r>
          </a:p>
          <a:p>
            <a:pPr eaLnBrk="0" hangingPunct="0">
              <a:spcBef>
                <a:spcPct val="50000"/>
              </a:spcBef>
            </a:pPr>
            <a:endParaRPr lang="en-US" b="1">
              <a:latin typeface="Arial" charset="0"/>
            </a:endParaRPr>
          </a:p>
          <a:p>
            <a:pPr eaLnBrk="0" hangingPunct="0">
              <a:spcBef>
                <a:spcPct val="50000"/>
              </a:spcBef>
            </a:pPr>
            <a:endParaRPr lang="en-US" b="1">
              <a:latin typeface="Arial" charset="0"/>
            </a:endParaRPr>
          </a:p>
          <a:p>
            <a:pPr eaLnBrk="0" hangingPunct="0">
              <a:spcBef>
                <a:spcPct val="50000"/>
              </a:spcBef>
            </a:pPr>
            <a:endParaRPr lang="en-US" b="1">
              <a:latin typeface="Arial" charset="0"/>
            </a:endParaRPr>
          </a:p>
          <a:p>
            <a:pPr eaLnBrk="0" hangingPunct="0">
              <a:spcBef>
                <a:spcPct val="50000"/>
              </a:spcBef>
            </a:pPr>
            <a:endParaRPr lang="en-US" b="1">
              <a:latin typeface="Arial" charset="0"/>
            </a:endParaRPr>
          </a:p>
          <a:p>
            <a:pPr eaLnBrk="0" hangingPunct="0">
              <a:spcBef>
                <a:spcPct val="50000"/>
              </a:spcBef>
            </a:pPr>
            <a:endParaRPr lang="en-US" b="1">
              <a:latin typeface="Arial" charset="0"/>
            </a:endParaRPr>
          </a:p>
          <a:p>
            <a:pPr eaLnBrk="0" hangingPunct="0">
              <a:spcBef>
                <a:spcPct val="50000"/>
              </a:spcBef>
            </a:pPr>
            <a:endParaRPr lang="en-US" b="1">
              <a:latin typeface="Arial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n-US" b="1">
                <a:latin typeface="Arial" charset="0"/>
              </a:rPr>
              <a:t>How are these atoms different from each other?</a:t>
            </a:r>
          </a:p>
          <a:p>
            <a:pPr eaLnBrk="0" hangingPunct="0">
              <a:spcBef>
                <a:spcPct val="50000"/>
              </a:spcBef>
            </a:pPr>
            <a:r>
              <a:rPr lang="en-US" b="1">
                <a:latin typeface="Arial" charset="0"/>
              </a:rPr>
              <a:t>What can isotopes be used for?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ueprint">
  <a:themeElements>
    <a:clrScheme name="Blueprint 2">
      <a:dk1>
        <a:srgbClr val="40458C"/>
      </a:dk1>
      <a:lt1>
        <a:srgbClr val="FFFFFF"/>
      </a:lt1>
      <a:dk2>
        <a:srgbClr val="660066"/>
      </a:dk2>
      <a:lt2>
        <a:srgbClr val="B7C1EB"/>
      </a:lt2>
      <a:accent1>
        <a:srgbClr val="ECD882"/>
      </a:accent1>
      <a:accent2>
        <a:srgbClr val="B2B2B2"/>
      </a:accent2>
      <a:accent3>
        <a:srgbClr val="FFFFFF"/>
      </a:accent3>
      <a:accent4>
        <a:srgbClr val="353A77"/>
      </a:accent4>
      <a:accent5>
        <a:srgbClr val="F4E9C1"/>
      </a:accent5>
      <a:accent6>
        <a:srgbClr val="A1A1A1"/>
      </a:accent6>
      <a:hlink>
        <a:srgbClr val="6F89F7"/>
      </a:hlink>
      <a:folHlink>
        <a:srgbClr val="CFDBFD"/>
      </a:folHlink>
    </a:clrScheme>
    <a:fontScheme name="Blueprin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ueprint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Designs\Blueprint.pot</Template>
  <TotalTime>151</TotalTime>
  <Words>995</Words>
  <Application>Microsoft PowerPoint</Application>
  <PresentationFormat>On-screen Show (4:3)</PresentationFormat>
  <Paragraphs>219</Paragraphs>
  <Slides>38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Times New Roman</vt:lpstr>
      <vt:lpstr>Tahoma</vt:lpstr>
      <vt:lpstr>Wingdings</vt:lpstr>
      <vt:lpstr>Arial</vt:lpstr>
      <vt:lpstr>Blueprint</vt:lpstr>
      <vt:lpstr>Image Document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Heather Smith</dc:creator>
  <cp:lastModifiedBy>PCS</cp:lastModifiedBy>
  <cp:revision>58</cp:revision>
  <dcterms:created xsi:type="dcterms:W3CDTF">2003-09-07T21:33:29Z</dcterms:created>
  <dcterms:modified xsi:type="dcterms:W3CDTF">2010-10-26T15:51:25Z</dcterms:modified>
</cp:coreProperties>
</file>