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C9E-7AC8-4ADC-8451-61FE70222448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50F4EBB-BE51-4BC2-AD77-EADB535A07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C9E-7AC8-4ADC-8451-61FE70222448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4EBB-BE51-4BC2-AD77-EADB535A0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C9E-7AC8-4ADC-8451-61FE70222448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4EBB-BE51-4BC2-AD77-EADB535A0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C9E-7AC8-4ADC-8451-61FE70222448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4EBB-BE51-4BC2-AD77-EADB535A07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C9E-7AC8-4ADC-8451-61FE70222448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0F4EBB-BE51-4BC2-AD77-EADB535A07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C9E-7AC8-4ADC-8451-61FE70222448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4EBB-BE51-4BC2-AD77-EADB535A07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C9E-7AC8-4ADC-8451-61FE70222448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4EBB-BE51-4BC2-AD77-EADB535A07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C9E-7AC8-4ADC-8451-61FE70222448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4EBB-BE51-4BC2-AD77-EADB535A0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C9E-7AC8-4ADC-8451-61FE70222448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4EBB-BE51-4BC2-AD77-EADB535A07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C9E-7AC8-4ADC-8451-61FE70222448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4EBB-BE51-4BC2-AD77-EADB535A07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C9E-7AC8-4ADC-8451-61FE70222448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50F4EBB-BE51-4BC2-AD77-EADB535A07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DAEC9E-7AC8-4ADC-8451-61FE70222448}" type="datetimeFigureOut">
              <a:rPr lang="en-US" smtClean="0"/>
              <a:t>11/13/2009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50F4EBB-BE51-4BC2-AD77-EADB535A07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Duncan</a:t>
            </a:r>
          </a:p>
          <a:p>
            <a:r>
              <a:rPr lang="en-US" dirty="0" smtClean="0"/>
              <a:t>Biology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05930"/>
            <a:ext cx="8991600" cy="1470025"/>
          </a:xfrm>
        </p:spPr>
        <p:txBody>
          <a:bodyPr>
            <a:noAutofit/>
          </a:bodyPr>
          <a:lstStyle/>
          <a:p>
            <a:r>
              <a:rPr sz="8000" smtClean="0"/>
              <a:t>Chemical Reactions</a:t>
            </a:r>
            <a:endParaRPr lang="en-US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Chemistry is not only what life is – but what life does</a:t>
            </a:r>
          </a:p>
          <a:p>
            <a:r>
              <a:rPr lang="en-US" dirty="0" smtClean="0"/>
              <a:t>Everything that happens in an organism – it’s growth, interaction with the environment, its reproduction, and even movement – is based on chemical reactions!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chemical reaction is a process that changes, or transforms, one set of chemicals into another</a:t>
            </a:r>
          </a:p>
          <a:p>
            <a:r>
              <a:rPr lang="en-US" dirty="0" smtClean="0"/>
              <a:t>May occur quick or slow</a:t>
            </a:r>
          </a:p>
          <a:p>
            <a:r>
              <a:rPr lang="en-US" dirty="0" smtClean="0"/>
              <a:t>Mass and energy are conserved</a:t>
            </a:r>
          </a:p>
          <a:p>
            <a:r>
              <a:rPr lang="en-US" dirty="0" smtClean="0"/>
              <a:t>Chemical reactions always involve changes in the chemical bonds</a:t>
            </a:r>
            <a:endParaRPr lang="en-US" dirty="0"/>
          </a:p>
        </p:txBody>
      </p:sp>
      <p:pic>
        <p:nvPicPr>
          <p:cNvPr id="1026" name="Picture 2" descr="C:\Documents and Settings\duncansta\Local Settings\Temporary Internet Files\Content.IE5\BM2PS6N4\MPj02876410000[1]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295400"/>
            <a:ext cx="3581399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6705600" cy="1828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+ 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 </a:t>
            </a:r>
            <a:r>
              <a:rPr lang="en-US" sz="4400" dirty="0" smtClean="0">
                <a:sym typeface="Wingdings" pitchFamily="2" charset="2"/>
              </a:rPr>
              <a:t> H</a:t>
            </a:r>
            <a:r>
              <a:rPr lang="en-US" sz="4400" baseline="-25000" dirty="0" smtClean="0">
                <a:sym typeface="Wingdings" pitchFamily="2" charset="2"/>
              </a:rPr>
              <a:t>2</a:t>
            </a:r>
            <a:r>
              <a:rPr lang="en-US" sz="4400" dirty="0" smtClean="0">
                <a:sym typeface="Wingdings" pitchFamily="2" charset="2"/>
              </a:rPr>
              <a:t>CO</a:t>
            </a:r>
            <a:r>
              <a:rPr lang="en-US" sz="4400" baseline="-25000" dirty="0" smtClean="0">
                <a:sym typeface="Wingdings" pitchFamily="2" charset="2"/>
              </a:rPr>
              <a:t>3</a:t>
            </a:r>
            <a:endParaRPr lang="en-US" sz="4400" baseline="-25000" dirty="0"/>
          </a:p>
        </p:txBody>
      </p:sp>
      <p:pic>
        <p:nvPicPr>
          <p:cNvPr id="13" name="Content Placeholder 12" descr="carbon2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57200" y="4267200"/>
            <a:ext cx="1371600" cy="1943101"/>
          </a:xfrm>
        </p:spPr>
      </p:pic>
      <p:sp>
        <p:nvSpPr>
          <p:cNvPr id="5" name="TextBox 4"/>
          <p:cNvSpPr txBox="1"/>
          <p:nvPr/>
        </p:nvSpPr>
        <p:spPr>
          <a:xfrm>
            <a:off x="1600200" y="2667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Reactants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2667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Products</a:t>
            </a:r>
            <a:endParaRPr lang="en-US" sz="3600" dirty="0"/>
          </a:p>
        </p:txBody>
      </p:sp>
      <p:cxnSp>
        <p:nvCxnSpPr>
          <p:cNvPr id="8" name="Straight Arrow Connector 7"/>
          <p:cNvCxnSpPr/>
          <p:nvPr/>
        </p:nvCxnSpPr>
        <p:spPr>
          <a:xfrm rot="16200000" flipV="1">
            <a:off x="1562100" y="2247900"/>
            <a:ext cx="533400" cy="3048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2552700" y="2171700"/>
            <a:ext cx="609600" cy="3810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V="1">
            <a:off x="5219700" y="2324100"/>
            <a:ext cx="609600" cy="762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09800" y="4572000"/>
            <a:ext cx="83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+</a:t>
            </a:r>
            <a:endParaRPr lang="en-US" sz="7200" dirty="0"/>
          </a:p>
        </p:txBody>
      </p:sp>
      <p:pic>
        <p:nvPicPr>
          <p:cNvPr id="15" name="Picture 14" descr="watermol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4419600"/>
            <a:ext cx="2052970" cy="1681480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5638800" y="5105400"/>
            <a:ext cx="990600" cy="1588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carbonic acid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9000" y="2590800"/>
            <a:ext cx="1676400" cy="387833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Energy in Reactions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4053840" cy="4572000"/>
          </a:xfrm>
        </p:spPr>
        <p:txBody>
          <a:bodyPr/>
          <a:lstStyle/>
          <a:p>
            <a:r>
              <a:rPr lang="en-US" sz="3600" dirty="0" smtClean="0"/>
              <a:t>Endothermic Reactions</a:t>
            </a:r>
          </a:p>
          <a:p>
            <a:pPr lvl="1"/>
            <a:r>
              <a:rPr lang="en-US" sz="2800" dirty="0" smtClean="0"/>
              <a:t>Absorb energy</a:t>
            </a:r>
          </a:p>
          <a:p>
            <a:pPr lvl="1"/>
            <a:r>
              <a:rPr lang="en-US" sz="2800" dirty="0" smtClean="0"/>
              <a:t>Must have a source of energy to occur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4000" dirty="0" smtClean="0"/>
              <a:t>Exothermic Reactions</a:t>
            </a:r>
          </a:p>
          <a:p>
            <a:pPr lvl="1"/>
            <a:r>
              <a:rPr lang="en-US" sz="2800" dirty="0" smtClean="0"/>
              <a:t>Release energy – heat, light, or sound</a:t>
            </a:r>
          </a:p>
          <a:p>
            <a:pPr lvl="1"/>
            <a:r>
              <a:rPr lang="en-US" sz="2800" dirty="0" smtClean="0"/>
              <a:t>Often occurs spontaneously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229</TotalTime>
  <Words>127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Chemical Reactions</vt:lpstr>
      <vt:lpstr>Chemical Reactions</vt:lpstr>
      <vt:lpstr>Chemical Reactions</vt:lpstr>
      <vt:lpstr>Chemical Equations</vt:lpstr>
      <vt:lpstr>Energy in Reactions</vt:lpstr>
    </vt:vector>
  </TitlesOfParts>
  <Company>PCS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</dc:title>
  <dc:creator>PCS</dc:creator>
  <cp:lastModifiedBy>PCS</cp:lastModifiedBy>
  <cp:revision>6</cp:revision>
  <dcterms:created xsi:type="dcterms:W3CDTF">2009-11-13T12:23:17Z</dcterms:created>
  <dcterms:modified xsi:type="dcterms:W3CDTF">2009-11-13T16:12:47Z</dcterms:modified>
</cp:coreProperties>
</file>