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93" r:id="rId2"/>
    <p:sldId id="294" r:id="rId3"/>
    <p:sldId id="298" r:id="rId4"/>
    <p:sldId id="295" r:id="rId5"/>
    <p:sldId id="292" r:id="rId6"/>
    <p:sldId id="297" r:id="rId7"/>
    <p:sldId id="278" r:id="rId8"/>
    <p:sldId id="279" r:id="rId9"/>
    <p:sldId id="302" r:id="rId10"/>
    <p:sldId id="303" r:id="rId11"/>
    <p:sldId id="304" r:id="rId12"/>
    <p:sldId id="285" r:id="rId13"/>
    <p:sldId id="286" r:id="rId14"/>
    <p:sldId id="305" r:id="rId15"/>
    <p:sldId id="306" r:id="rId16"/>
    <p:sldId id="307" r:id="rId17"/>
    <p:sldId id="308" r:id="rId1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336600"/>
    <a:srgbClr val="CC0000"/>
    <a:srgbClr val="000099"/>
    <a:srgbClr val="FE9B03"/>
    <a:srgbClr val="DC0081"/>
    <a:srgbClr val="6600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/>
    <p:restoredTop sz="8641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751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83787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281940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2819400"/>
            <a:ext cx="4800600" cy="4572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609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1B2065-4080-4F4A-9563-D133E3E6B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427E4-CB83-4D75-854D-EBF61BF98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97D2E-4864-49CD-8FBF-C2DB9CC0B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762000"/>
            <a:ext cx="44958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762000"/>
            <a:ext cx="44958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E9113-FE2C-424A-9F5D-9050F619C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51B49-0DDB-4BF9-9D2F-F5D4B171E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3505C-0BFD-4395-BE21-63480F7F0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A8F06-2F5E-45D6-92F2-9599B2A2E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314A6-9A6E-4C7C-8CB4-DF8605BB2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49A4A-FCEC-4E0E-98D7-91329AEDD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CAB74-3053-42D3-B9E4-4F43D390F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9C233-6329-485C-BF43-B0D1B5D9C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EE96A-3799-402C-A804-F71FD2E56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1"/>
                </a:solidFill>
                <a:latin typeface="Franklin Gothic Heavy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/>
                </a:solidFill>
                <a:latin typeface="Franklin Gothic Heavy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  <a:latin typeface="Franklin Gothic Heavy" pitchFamily="34" charset="0"/>
              </a:defRPr>
            </a:lvl1pPr>
          </a:lstStyle>
          <a:p>
            <a:pPr>
              <a:defRPr/>
            </a:pPr>
            <a:fld id="{83B27DD2-209D-499E-ACD4-DAAE2D718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mi Head 426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mi Head 426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mi Head 426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mi Head 426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mi Head 426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mi Head 426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mi Head 426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mi Head 426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TUm-75-PL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ZD5xsOKr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A782C8-41D6-434F-B62F-9930024418ED}" type="slidenum">
              <a:rPr lang="en-US"/>
              <a:pPr/>
              <a:t>1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62200"/>
            <a:ext cx="91440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8800" b="1" i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Enzymes</a:t>
            </a:r>
            <a:endParaRPr lang="en-US" sz="8800" i="1" smtClean="0">
              <a:solidFill>
                <a:srgbClr val="CC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E239B8-BD3B-49BB-BCC8-6D5D39BCE28D}" type="slidenum">
              <a:rPr lang="en-US"/>
              <a:pPr/>
              <a:t>10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algn="ctr" eaLnBrk="1" hangingPunct="1">
              <a:defRPr/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1. Environmental Conditions</a:t>
            </a:r>
            <a:endParaRPr lang="en-US" b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05800" cy="5029200"/>
          </a:xfrm>
        </p:spPr>
        <p:txBody>
          <a:bodyPr lIns="90488" tIns="44450" rIns="90488" bIns="44450"/>
          <a:lstStyle/>
          <a:p>
            <a:pPr marL="381000" indent="-381000" eaLnBrk="1" hangingPunct="1">
              <a:buFontTx/>
              <a:buNone/>
              <a:tabLst>
                <a:tab pos="857250" algn="l"/>
                <a:tab pos="1257300" algn="l"/>
              </a:tabLst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1. Extreme</a:t>
            </a:r>
            <a:r>
              <a:rPr lang="en-US" sz="32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Temperature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are the most dangerous</a:t>
            </a:r>
          </a:p>
          <a:p>
            <a:pPr marL="381000" indent="-381000" eaLnBrk="1" hangingPunct="1">
              <a:buFontTx/>
              <a:buNone/>
              <a:tabLst>
                <a:tab pos="857250" algn="l"/>
                <a:tab pos="1257300" algn="l"/>
              </a:tabLst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- </a:t>
            </a:r>
            <a:r>
              <a:rPr lang="en-US" sz="32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high temps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smtClean="0">
                <a:latin typeface="Comic Sans MS" pitchFamily="66" charset="0"/>
              </a:rPr>
              <a:t>may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denature (unfold) </a:t>
            </a:r>
            <a:r>
              <a:rPr lang="en-US" sz="3200" smtClean="0">
                <a:latin typeface="Comic Sans MS" pitchFamily="66" charset="0"/>
              </a:rPr>
              <a:t>the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enzyme.</a:t>
            </a:r>
          </a:p>
          <a:p>
            <a:pPr marL="381000" indent="-381000" eaLnBrk="1" hangingPunct="1">
              <a:buFontTx/>
              <a:buNone/>
              <a:tabLst>
                <a:tab pos="857250" algn="l"/>
                <a:tab pos="1257300" algn="l"/>
              </a:tabLst>
              <a:defRPr/>
            </a:pPr>
            <a:endParaRPr lang="en-US" sz="3200" b="1" smtClean="0">
              <a:latin typeface="Comic Sans MS" pitchFamily="66" charset="0"/>
            </a:endParaRPr>
          </a:p>
          <a:p>
            <a:pPr marL="381000" indent="-381000" eaLnBrk="1" hangingPunct="1">
              <a:buFontTx/>
              <a:buNone/>
              <a:tabLst>
                <a:tab pos="857250" algn="l"/>
                <a:tab pos="1257300" algn="l"/>
              </a:tabLst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2.	</a:t>
            </a:r>
            <a:r>
              <a:rPr lang="en-US" sz="32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pH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(most like 6 - 8 pH near neutral)</a:t>
            </a:r>
          </a:p>
          <a:p>
            <a:pPr marL="381000" indent="-381000" eaLnBrk="1" hangingPunct="1">
              <a:buFontTx/>
              <a:buNone/>
              <a:tabLst>
                <a:tab pos="857250" algn="l"/>
                <a:tab pos="1257300" algn="l"/>
              </a:tabLst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3.	</a:t>
            </a:r>
            <a:r>
              <a:rPr lang="en-US" sz="32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Ionic concentration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(salt ions)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build="p" autoUpdateAnimBg="0"/>
      <p:bldP spid="7885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4FB953-9EB2-4E05-97E5-859C87D6D370}" type="slidenum">
              <a:rPr lang="en-US"/>
              <a:pPr/>
              <a:t>11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algn="ctr" eaLnBrk="1" hangingPunct="1">
              <a:defRPr/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2. Cofactors and Coenzymes</a:t>
            </a:r>
            <a:endParaRPr lang="en-US" b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4572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Inorganic substances </a:t>
            </a:r>
            <a:r>
              <a:rPr lang="en-US" sz="32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(zinc, iron)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latin typeface="Comic Sans MS" pitchFamily="66" charset="0"/>
              </a:rPr>
              <a:t>and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vitamins</a:t>
            </a:r>
            <a:r>
              <a:rPr lang="en-US" sz="3200" b="1" dirty="0" smtClean="0">
                <a:latin typeface="Comic Sans MS" pitchFamily="66" charset="0"/>
              </a:rPr>
              <a:t> (respectively) are sometimes needed for proper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enzymatic activity</a:t>
            </a:r>
            <a:r>
              <a:rPr lang="en-US" sz="3200" b="1" dirty="0" smtClean="0">
                <a:latin typeface="Comic Sans MS" pitchFamily="66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en-US" sz="3200" b="1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Example:</a:t>
            </a:r>
            <a:endParaRPr lang="en-US" sz="3200" b="1" dirty="0" smtClean="0">
              <a:latin typeface="Comic Sans MS" pitchFamily="66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800" b="1" dirty="0" smtClean="0">
                <a:latin typeface="Comic Sans MS" pitchFamily="66" charset="0"/>
              </a:rPr>
              <a:t>		</a:t>
            </a:r>
            <a:r>
              <a:rPr lang="en-US" sz="28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Iron</a:t>
            </a:r>
            <a:r>
              <a:rPr lang="en-US" sz="2800" b="1" dirty="0" smtClean="0">
                <a:latin typeface="Comic Sans MS" pitchFamily="66" charset="0"/>
              </a:rPr>
              <a:t> must be present in the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quaternary 	structure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–</a:t>
            </a:r>
            <a:r>
              <a:rPr lang="en-US" sz="2800" b="1" dirty="0" smtClean="0">
                <a:latin typeface="Comic Sans MS" pitchFamily="66" charset="0"/>
              </a:rPr>
              <a:t> Ex. </a:t>
            </a:r>
            <a:r>
              <a:rPr lang="en-US" sz="28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hemoglobin</a:t>
            </a:r>
            <a:r>
              <a:rPr lang="en-US" sz="2800" b="1" dirty="0" smtClean="0">
                <a:latin typeface="Comic Sans MS" pitchFamily="66" charset="0"/>
              </a:rPr>
              <a:t> in order for it to  	</a:t>
            </a:r>
            <a:r>
              <a:rPr lang="en-US" sz="28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pick up oxygen.</a:t>
            </a:r>
            <a:r>
              <a:rPr lang="en-US" sz="2800" b="1" dirty="0" smtClean="0"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en-US" sz="32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uild="p" autoUpdateAnimBg="0"/>
      <p:bldP spid="8089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F7E09-3446-431A-B18A-E5100A65EFBD}" type="slidenum">
              <a:rPr lang="en-US"/>
              <a:pPr/>
              <a:t>12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685800"/>
          </a:xfrm>
        </p:spPr>
        <p:txBody>
          <a:bodyPr lIns="90488" tIns="44450" rIns="90488" bIns="44450"/>
          <a:lstStyle/>
          <a:p>
            <a:pPr algn="ctr" eaLnBrk="1" hangingPunct="1">
              <a:defRPr/>
            </a:pPr>
            <a:r>
              <a:rPr lang="en-US" sz="4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Two examples of Enzyme Inhibitors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22860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0" algn="l"/>
              </a:tabLst>
              <a:defRPr/>
            </a:pPr>
            <a:r>
              <a:rPr lang="en-US" sz="32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a. 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Competitive inhibitors</a:t>
            </a:r>
            <a:r>
              <a:rPr lang="en-US" sz="36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:</a:t>
            </a:r>
            <a:r>
              <a:rPr lang="en-US" sz="3600" b="1" smtClean="0">
                <a:solidFill>
                  <a:srgbClr val="CC9900"/>
                </a:solidFill>
                <a:latin typeface="Comic Sans MS" pitchFamily="66" charset="0"/>
              </a:rPr>
              <a:t>  are chemicals that 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resemble</a:t>
            </a:r>
            <a:r>
              <a:rPr lang="en-US" sz="3600" b="1" smtClean="0">
                <a:solidFill>
                  <a:srgbClr val="CC9900"/>
                </a:solidFill>
                <a:latin typeface="Comic Sans MS" pitchFamily="66" charset="0"/>
              </a:rPr>
              <a:t> an 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enzyme’s normal substrate</a:t>
            </a:r>
            <a:r>
              <a:rPr lang="en-US" sz="36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600" b="1" smtClean="0">
                <a:solidFill>
                  <a:srgbClr val="CC9900"/>
                </a:solidFill>
                <a:latin typeface="Comic Sans MS" pitchFamily="66" charset="0"/>
              </a:rPr>
              <a:t>and 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compete</a:t>
            </a:r>
            <a:r>
              <a:rPr lang="en-US" sz="3600" b="1" smtClean="0">
                <a:solidFill>
                  <a:srgbClr val="CC9900"/>
                </a:solidFill>
                <a:latin typeface="Comic Sans MS" pitchFamily="66" charset="0"/>
              </a:rPr>
              <a:t> with it for the 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active site</a:t>
            </a:r>
            <a:r>
              <a:rPr lang="en-US" sz="3600" b="1" smtClean="0">
                <a:latin typeface="Comic Sans MS" pitchFamily="66" charset="0"/>
              </a:rPr>
              <a:t>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867400" y="4038600"/>
            <a:ext cx="2706688" cy="2230438"/>
            <a:chOff x="3216" y="2700"/>
            <a:chExt cx="1705" cy="1213"/>
          </a:xfrm>
        </p:grpSpPr>
        <p:sp>
          <p:nvSpPr>
            <p:cNvPr id="16395" name="Freeform 7"/>
            <p:cNvSpPr>
              <a:spLocks/>
            </p:cNvSpPr>
            <p:nvPr/>
          </p:nvSpPr>
          <p:spPr bwMode="auto">
            <a:xfrm>
              <a:off x="3216" y="2700"/>
              <a:ext cx="1705" cy="1213"/>
            </a:xfrm>
            <a:custGeom>
              <a:avLst/>
              <a:gdLst>
                <a:gd name="T0" fmla="*/ 180 w 1705"/>
                <a:gd name="T1" fmla="*/ 432 h 1213"/>
                <a:gd name="T2" fmla="*/ 264 w 1705"/>
                <a:gd name="T3" fmla="*/ 444 h 1213"/>
                <a:gd name="T4" fmla="*/ 336 w 1705"/>
                <a:gd name="T5" fmla="*/ 444 h 1213"/>
                <a:gd name="T6" fmla="*/ 408 w 1705"/>
                <a:gd name="T7" fmla="*/ 444 h 1213"/>
                <a:gd name="T8" fmla="*/ 480 w 1705"/>
                <a:gd name="T9" fmla="*/ 444 h 1213"/>
                <a:gd name="T10" fmla="*/ 504 w 1705"/>
                <a:gd name="T11" fmla="*/ 516 h 1213"/>
                <a:gd name="T12" fmla="*/ 504 w 1705"/>
                <a:gd name="T13" fmla="*/ 588 h 1213"/>
                <a:gd name="T14" fmla="*/ 480 w 1705"/>
                <a:gd name="T15" fmla="*/ 660 h 1213"/>
                <a:gd name="T16" fmla="*/ 408 w 1705"/>
                <a:gd name="T17" fmla="*/ 672 h 1213"/>
                <a:gd name="T18" fmla="*/ 336 w 1705"/>
                <a:gd name="T19" fmla="*/ 684 h 1213"/>
                <a:gd name="T20" fmla="*/ 264 w 1705"/>
                <a:gd name="T21" fmla="*/ 684 h 1213"/>
                <a:gd name="T22" fmla="*/ 192 w 1705"/>
                <a:gd name="T23" fmla="*/ 696 h 1213"/>
                <a:gd name="T24" fmla="*/ 132 w 1705"/>
                <a:gd name="T25" fmla="*/ 744 h 1213"/>
                <a:gd name="T26" fmla="*/ 108 w 1705"/>
                <a:gd name="T27" fmla="*/ 816 h 1213"/>
                <a:gd name="T28" fmla="*/ 96 w 1705"/>
                <a:gd name="T29" fmla="*/ 888 h 1213"/>
                <a:gd name="T30" fmla="*/ 96 w 1705"/>
                <a:gd name="T31" fmla="*/ 972 h 1213"/>
                <a:gd name="T32" fmla="*/ 132 w 1705"/>
                <a:gd name="T33" fmla="*/ 1056 h 1213"/>
                <a:gd name="T34" fmla="*/ 168 w 1705"/>
                <a:gd name="T35" fmla="*/ 1128 h 1213"/>
                <a:gd name="T36" fmla="*/ 240 w 1705"/>
                <a:gd name="T37" fmla="*/ 1176 h 1213"/>
                <a:gd name="T38" fmla="*/ 312 w 1705"/>
                <a:gd name="T39" fmla="*/ 1212 h 1213"/>
                <a:gd name="T40" fmla="*/ 408 w 1705"/>
                <a:gd name="T41" fmla="*/ 1212 h 1213"/>
                <a:gd name="T42" fmla="*/ 528 w 1705"/>
                <a:gd name="T43" fmla="*/ 1212 h 1213"/>
                <a:gd name="T44" fmla="*/ 672 w 1705"/>
                <a:gd name="T45" fmla="*/ 1212 h 1213"/>
                <a:gd name="T46" fmla="*/ 756 w 1705"/>
                <a:gd name="T47" fmla="*/ 1212 h 1213"/>
                <a:gd name="T48" fmla="*/ 840 w 1705"/>
                <a:gd name="T49" fmla="*/ 1200 h 1213"/>
                <a:gd name="T50" fmla="*/ 1008 w 1705"/>
                <a:gd name="T51" fmla="*/ 1188 h 1213"/>
                <a:gd name="T52" fmla="*/ 1080 w 1705"/>
                <a:gd name="T53" fmla="*/ 1188 h 1213"/>
                <a:gd name="T54" fmla="*/ 1176 w 1705"/>
                <a:gd name="T55" fmla="*/ 1176 h 1213"/>
                <a:gd name="T56" fmla="*/ 1260 w 1705"/>
                <a:gd name="T57" fmla="*/ 1164 h 1213"/>
                <a:gd name="T58" fmla="*/ 1332 w 1705"/>
                <a:gd name="T59" fmla="*/ 1152 h 1213"/>
                <a:gd name="T60" fmla="*/ 1404 w 1705"/>
                <a:gd name="T61" fmla="*/ 1140 h 1213"/>
                <a:gd name="T62" fmla="*/ 1536 w 1705"/>
                <a:gd name="T63" fmla="*/ 1104 h 1213"/>
                <a:gd name="T64" fmla="*/ 1608 w 1705"/>
                <a:gd name="T65" fmla="*/ 1032 h 1213"/>
                <a:gd name="T66" fmla="*/ 1680 w 1705"/>
                <a:gd name="T67" fmla="*/ 936 h 1213"/>
                <a:gd name="T68" fmla="*/ 1692 w 1705"/>
                <a:gd name="T69" fmla="*/ 852 h 1213"/>
                <a:gd name="T70" fmla="*/ 1704 w 1705"/>
                <a:gd name="T71" fmla="*/ 660 h 1213"/>
                <a:gd name="T72" fmla="*/ 1704 w 1705"/>
                <a:gd name="T73" fmla="*/ 540 h 1213"/>
                <a:gd name="T74" fmla="*/ 1692 w 1705"/>
                <a:gd name="T75" fmla="*/ 456 h 1213"/>
                <a:gd name="T76" fmla="*/ 1680 w 1705"/>
                <a:gd name="T77" fmla="*/ 312 h 1213"/>
                <a:gd name="T78" fmla="*/ 1668 w 1705"/>
                <a:gd name="T79" fmla="*/ 192 h 1213"/>
                <a:gd name="T80" fmla="*/ 1644 w 1705"/>
                <a:gd name="T81" fmla="*/ 120 h 1213"/>
                <a:gd name="T82" fmla="*/ 1596 w 1705"/>
                <a:gd name="T83" fmla="*/ 60 h 1213"/>
                <a:gd name="T84" fmla="*/ 1500 w 1705"/>
                <a:gd name="T85" fmla="*/ 36 h 1213"/>
                <a:gd name="T86" fmla="*/ 1308 w 1705"/>
                <a:gd name="T87" fmla="*/ 12 h 1213"/>
                <a:gd name="T88" fmla="*/ 1164 w 1705"/>
                <a:gd name="T89" fmla="*/ 0 h 1213"/>
                <a:gd name="T90" fmla="*/ 972 w 1705"/>
                <a:gd name="T91" fmla="*/ 0 h 1213"/>
                <a:gd name="T92" fmla="*/ 804 w 1705"/>
                <a:gd name="T93" fmla="*/ 0 h 1213"/>
                <a:gd name="T94" fmla="*/ 660 w 1705"/>
                <a:gd name="T95" fmla="*/ 0 h 1213"/>
                <a:gd name="T96" fmla="*/ 504 w 1705"/>
                <a:gd name="T97" fmla="*/ 0 h 1213"/>
                <a:gd name="T98" fmla="*/ 336 w 1705"/>
                <a:gd name="T99" fmla="*/ 0 h 1213"/>
                <a:gd name="T100" fmla="*/ 192 w 1705"/>
                <a:gd name="T101" fmla="*/ 12 h 1213"/>
                <a:gd name="T102" fmla="*/ 120 w 1705"/>
                <a:gd name="T103" fmla="*/ 36 h 1213"/>
                <a:gd name="T104" fmla="*/ 48 w 1705"/>
                <a:gd name="T105" fmla="*/ 96 h 1213"/>
                <a:gd name="T106" fmla="*/ 12 w 1705"/>
                <a:gd name="T107" fmla="*/ 168 h 1213"/>
                <a:gd name="T108" fmla="*/ 0 w 1705"/>
                <a:gd name="T109" fmla="*/ 240 h 1213"/>
                <a:gd name="T110" fmla="*/ 24 w 1705"/>
                <a:gd name="T111" fmla="*/ 312 h 1213"/>
                <a:gd name="T112" fmla="*/ 84 w 1705"/>
                <a:gd name="T113" fmla="*/ 372 h 1213"/>
                <a:gd name="T114" fmla="*/ 156 w 1705"/>
                <a:gd name="T115" fmla="*/ 420 h 12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705"/>
                <a:gd name="T175" fmla="*/ 0 h 1213"/>
                <a:gd name="T176" fmla="*/ 1705 w 1705"/>
                <a:gd name="T177" fmla="*/ 1213 h 12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705" h="1213">
                  <a:moveTo>
                    <a:pt x="144" y="420"/>
                  </a:moveTo>
                  <a:lnTo>
                    <a:pt x="180" y="432"/>
                  </a:lnTo>
                  <a:lnTo>
                    <a:pt x="228" y="444"/>
                  </a:lnTo>
                  <a:lnTo>
                    <a:pt x="264" y="444"/>
                  </a:lnTo>
                  <a:lnTo>
                    <a:pt x="300" y="444"/>
                  </a:lnTo>
                  <a:lnTo>
                    <a:pt x="336" y="444"/>
                  </a:lnTo>
                  <a:lnTo>
                    <a:pt x="372" y="444"/>
                  </a:lnTo>
                  <a:lnTo>
                    <a:pt x="408" y="444"/>
                  </a:lnTo>
                  <a:lnTo>
                    <a:pt x="444" y="444"/>
                  </a:lnTo>
                  <a:lnTo>
                    <a:pt x="480" y="444"/>
                  </a:lnTo>
                  <a:lnTo>
                    <a:pt x="504" y="480"/>
                  </a:lnTo>
                  <a:lnTo>
                    <a:pt x="504" y="516"/>
                  </a:lnTo>
                  <a:lnTo>
                    <a:pt x="504" y="552"/>
                  </a:lnTo>
                  <a:lnTo>
                    <a:pt x="504" y="588"/>
                  </a:lnTo>
                  <a:lnTo>
                    <a:pt x="480" y="624"/>
                  </a:lnTo>
                  <a:lnTo>
                    <a:pt x="480" y="660"/>
                  </a:lnTo>
                  <a:lnTo>
                    <a:pt x="444" y="672"/>
                  </a:lnTo>
                  <a:lnTo>
                    <a:pt x="408" y="672"/>
                  </a:lnTo>
                  <a:lnTo>
                    <a:pt x="372" y="684"/>
                  </a:lnTo>
                  <a:lnTo>
                    <a:pt x="336" y="684"/>
                  </a:lnTo>
                  <a:lnTo>
                    <a:pt x="300" y="684"/>
                  </a:lnTo>
                  <a:lnTo>
                    <a:pt x="264" y="684"/>
                  </a:lnTo>
                  <a:lnTo>
                    <a:pt x="228" y="696"/>
                  </a:lnTo>
                  <a:lnTo>
                    <a:pt x="192" y="696"/>
                  </a:lnTo>
                  <a:lnTo>
                    <a:pt x="156" y="708"/>
                  </a:lnTo>
                  <a:lnTo>
                    <a:pt x="132" y="744"/>
                  </a:lnTo>
                  <a:lnTo>
                    <a:pt x="120" y="780"/>
                  </a:lnTo>
                  <a:lnTo>
                    <a:pt x="108" y="816"/>
                  </a:lnTo>
                  <a:lnTo>
                    <a:pt x="96" y="852"/>
                  </a:lnTo>
                  <a:lnTo>
                    <a:pt x="96" y="888"/>
                  </a:lnTo>
                  <a:lnTo>
                    <a:pt x="96" y="924"/>
                  </a:lnTo>
                  <a:lnTo>
                    <a:pt x="96" y="972"/>
                  </a:lnTo>
                  <a:lnTo>
                    <a:pt x="120" y="1020"/>
                  </a:lnTo>
                  <a:lnTo>
                    <a:pt x="132" y="1056"/>
                  </a:lnTo>
                  <a:lnTo>
                    <a:pt x="144" y="1092"/>
                  </a:lnTo>
                  <a:lnTo>
                    <a:pt x="168" y="1128"/>
                  </a:lnTo>
                  <a:lnTo>
                    <a:pt x="204" y="1164"/>
                  </a:lnTo>
                  <a:lnTo>
                    <a:pt x="240" y="1176"/>
                  </a:lnTo>
                  <a:lnTo>
                    <a:pt x="276" y="1200"/>
                  </a:lnTo>
                  <a:lnTo>
                    <a:pt x="312" y="1212"/>
                  </a:lnTo>
                  <a:lnTo>
                    <a:pt x="360" y="1212"/>
                  </a:lnTo>
                  <a:lnTo>
                    <a:pt x="408" y="1212"/>
                  </a:lnTo>
                  <a:lnTo>
                    <a:pt x="456" y="1212"/>
                  </a:lnTo>
                  <a:lnTo>
                    <a:pt x="528" y="1212"/>
                  </a:lnTo>
                  <a:lnTo>
                    <a:pt x="600" y="1212"/>
                  </a:lnTo>
                  <a:lnTo>
                    <a:pt x="672" y="1212"/>
                  </a:lnTo>
                  <a:lnTo>
                    <a:pt x="708" y="1212"/>
                  </a:lnTo>
                  <a:lnTo>
                    <a:pt x="756" y="1212"/>
                  </a:lnTo>
                  <a:lnTo>
                    <a:pt x="804" y="1200"/>
                  </a:lnTo>
                  <a:lnTo>
                    <a:pt x="840" y="1200"/>
                  </a:lnTo>
                  <a:lnTo>
                    <a:pt x="936" y="1188"/>
                  </a:lnTo>
                  <a:lnTo>
                    <a:pt x="1008" y="1188"/>
                  </a:lnTo>
                  <a:lnTo>
                    <a:pt x="1044" y="1188"/>
                  </a:lnTo>
                  <a:lnTo>
                    <a:pt x="1080" y="1188"/>
                  </a:lnTo>
                  <a:lnTo>
                    <a:pt x="1128" y="1176"/>
                  </a:lnTo>
                  <a:lnTo>
                    <a:pt x="1176" y="1176"/>
                  </a:lnTo>
                  <a:lnTo>
                    <a:pt x="1212" y="1164"/>
                  </a:lnTo>
                  <a:lnTo>
                    <a:pt x="1260" y="1164"/>
                  </a:lnTo>
                  <a:lnTo>
                    <a:pt x="1296" y="1164"/>
                  </a:lnTo>
                  <a:lnTo>
                    <a:pt x="1332" y="1152"/>
                  </a:lnTo>
                  <a:lnTo>
                    <a:pt x="1368" y="1152"/>
                  </a:lnTo>
                  <a:lnTo>
                    <a:pt x="1404" y="1140"/>
                  </a:lnTo>
                  <a:lnTo>
                    <a:pt x="1440" y="1128"/>
                  </a:lnTo>
                  <a:lnTo>
                    <a:pt x="1536" y="1104"/>
                  </a:lnTo>
                  <a:lnTo>
                    <a:pt x="1572" y="1068"/>
                  </a:lnTo>
                  <a:lnTo>
                    <a:pt x="1608" y="1032"/>
                  </a:lnTo>
                  <a:lnTo>
                    <a:pt x="1644" y="984"/>
                  </a:lnTo>
                  <a:lnTo>
                    <a:pt x="1680" y="936"/>
                  </a:lnTo>
                  <a:lnTo>
                    <a:pt x="1692" y="900"/>
                  </a:lnTo>
                  <a:lnTo>
                    <a:pt x="1692" y="852"/>
                  </a:lnTo>
                  <a:lnTo>
                    <a:pt x="1692" y="756"/>
                  </a:lnTo>
                  <a:lnTo>
                    <a:pt x="1704" y="660"/>
                  </a:lnTo>
                  <a:lnTo>
                    <a:pt x="1704" y="588"/>
                  </a:lnTo>
                  <a:lnTo>
                    <a:pt x="1704" y="540"/>
                  </a:lnTo>
                  <a:lnTo>
                    <a:pt x="1704" y="504"/>
                  </a:lnTo>
                  <a:lnTo>
                    <a:pt x="1692" y="456"/>
                  </a:lnTo>
                  <a:lnTo>
                    <a:pt x="1692" y="360"/>
                  </a:lnTo>
                  <a:lnTo>
                    <a:pt x="1680" y="312"/>
                  </a:lnTo>
                  <a:lnTo>
                    <a:pt x="1680" y="240"/>
                  </a:lnTo>
                  <a:lnTo>
                    <a:pt x="1668" y="192"/>
                  </a:lnTo>
                  <a:lnTo>
                    <a:pt x="1656" y="156"/>
                  </a:lnTo>
                  <a:lnTo>
                    <a:pt x="1644" y="120"/>
                  </a:lnTo>
                  <a:lnTo>
                    <a:pt x="1632" y="72"/>
                  </a:lnTo>
                  <a:lnTo>
                    <a:pt x="1596" y="60"/>
                  </a:lnTo>
                  <a:lnTo>
                    <a:pt x="1548" y="48"/>
                  </a:lnTo>
                  <a:lnTo>
                    <a:pt x="1500" y="36"/>
                  </a:lnTo>
                  <a:lnTo>
                    <a:pt x="1404" y="24"/>
                  </a:lnTo>
                  <a:lnTo>
                    <a:pt x="1308" y="12"/>
                  </a:lnTo>
                  <a:lnTo>
                    <a:pt x="1236" y="12"/>
                  </a:lnTo>
                  <a:lnTo>
                    <a:pt x="1164" y="0"/>
                  </a:lnTo>
                  <a:lnTo>
                    <a:pt x="1068" y="0"/>
                  </a:lnTo>
                  <a:lnTo>
                    <a:pt x="972" y="0"/>
                  </a:lnTo>
                  <a:lnTo>
                    <a:pt x="876" y="0"/>
                  </a:lnTo>
                  <a:lnTo>
                    <a:pt x="804" y="0"/>
                  </a:lnTo>
                  <a:lnTo>
                    <a:pt x="756" y="0"/>
                  </a:lnTo>
                  <a:lnTo>
                    <a:pt x="660" y="0"/>
                  </a:lnTo>
                  <a:lnTo>
                    <a:pt x="576" y="0"/>
                  </a:lnTo>
                  <a:lnTo>
                    <a:pt x="504" y="0"/>
                  </a:lnTo>
                  <a:lnTo>
                    <a:pt x="432" y="0"/>
                  </a:lnTo>
                  <a:lnTo>
                    <a:pt x="336" y="0"/>
                  </a:lnTo>
                  <a:lnTo>
                    <a:pt x="240" y="12"/>
                  </a:lnTo>
                  <a:lnTo>
                    <a:pt x="192" y="12"/>
                  </a:lnTo>
                  <a:lnTo>
                    <a:pt x="156" y="24"/>
                  </a:lnTo>
                  <a:lnTo>
                    <a:pt x="120" y="36"/>
                  </a:lnTo>
                  <a:lnTo>
                    <a:pt x="84" y="72"/>
                  </a:lnTo>
                  <a:lnTo>
                    <a:pt x="48" y="96"/>
                  </a:lnTo>
                  <a:lnTo>
                    <a:pt x="36" y="132"/>
                  </a:lnTo>
                  <a:lnTo>
                    <a:pt x="12" y="168"/>
                  </a:lnTo>
                  <a:lnTo>
                    <a:pt x="0" y="204"/>
                  </a:lnTo>
                  <a:lnTo>
                    <a:pt x="0" y="240"/>
                  </a:lnTo>
                  <a:lnTo>
                    <a:pt x="0" y="276"/>
                  </a:lnTo>
                  <a:lnTo>
                    <a:pt x="24" y="312"/>
                  </a:lnTo>
                  <a:lnTo>
                    <a:pt x="48" y="348"/>
                  </a:lnTo>
                  <a:lnTo>
                    <a:pt x="84" y="372"/>
                  </a:lnTo>
                  <a:lnTo>
                    <a:pt x="120" y="396"/>
                  </a:lnTo>
                  <a:lnTo>
                    <a:pt x="156" y="420"/>
                  </a:lnTo>
                  <a:lnTo>
                    <a:pt x="144" y="420"/>
                  </a:lnTo>
                </a:path>
              </a:pathLst>
            </a:custGeom>
            <a:solidFill>
              <a:schemeClr val="accent1"/>
            </a:solidFill>
            <a:ln w="508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Rectangle 8"/>
            <p:cNvSpPr>
              <a:spLocks noChangeArrowheads="1"/>
            </p:cNvSpPr>
            <p:nvPr/>
          </p:nvSpPr>
          <p:spPr bwMode="auto">
            <a:xfrm>
              <a:off x="3927" y="2967"/>
              <a:ext cx="800" cy="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/>
                <a:t>Enzyme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057400" y="4495800"/>
            <a:ext cx="5029200" cy="957263"/>
            <a:chOff x="144" y="3312"/>
            <a:chExt cx="3168" cy="603"/>
          </a:xfrm>
        </p:grpSpPr>
        <p:sp>
          <p:nvSpPr>
            <p:cNvPr id="16392" name="Freeform 6"/>
            <p:cNvSpPr>
              <a:spLocks/>
            </p:cNvSpPr>
            <p:nvPr/>
          </p:nvSpPr>
          <p:spPr bwMode="auto">
            <a:xfrm>
              <a:off x="2304" y="3312"/>
              <a:ext cx="685" cy="601"/>
            </a:xfrm>
            <a:custGeom>
              <a:avLst/>
              <a:gdLst>
                <a:gd name="T0" fmla="*/ 360 w 685"/>
                <a:gd name="T1" fmla="*/ 192 h 601"/>
                <a:gd name="T2" fmla="*/ 396 w 685"/>
                <a:gd name="T3" fmla="*/ 204 h 601"/>
                <a:gd name="T4" fmla="*/ 432 w 685"/>
                <a:gd name="T5" fmla="*/ 204 h 601"/>
                <a:gd name="T6" fmla="*/ 468 w 685"/>
                <a:gd name="T7" fmla="*/ 216 h 601"/>
                <a:gd name="T8" fmla="*/ 504 w 685"/>
                <a:gd name="T9" fmla="*/ 228 h 601"/>
                <a:gd name="T10" fmla="*/ 540 w 685"/>
                <a:gd name="T11" fmla="*/ 228 h 601"/>
                <a:gd name="T12" fmla="*/ 576 w 685"/>
                <a:gd name="T13" fmla="*/ 228 h 601"/>
                <a:gd name="T14" fmla="*/ 612 w 685"/>
                <a:gd name="T15" fmla="*/ 228 h 601"/>
                <a:gd name="T16" fmla="*/ 648 w 685"/>
                <a:gd name="T17" fmla="*/ 228 h 601"/>
                <a:gd name="T18" fmla="*/ 684 w 685"/>
                <a:gd name="T19" fmla="*/ 228 h 601"/>
                <a:gd name="T20" fmla="*/ 684 w 685"/>
                <a:gd name="T21" fmla="*/ 264 h 601"/>
                <a:gd name="T22" fmla="*/ 684 w 685"/>
                <a:gd name="T23" fmla="*/ 300 h 601"/>
                <a:gd name="T24" fmla="*/ 684 w 685"/>
                <a:gd name="T25" fmla="*/ 336 h 601"/>
                <a:gd name="T26" fmla="*/ 684 w 685"/>
                <a:gd name="T27" fmla="*/ 372 h 601"/>
                <a:gd name="T28" fmla="*/ 684 w 685"/>
                <a:gd name="T29" fmla="*/ 408 h 601"/>
                <a:gd name="T30" fmla="*/ 684 w 685"/>
                <a:gd name="T31" fmla="*/ 444 h 601"/>
                <a:gd name="T32" fmla="*/ 684 w 685"/>
                <a:gd name="T33" fmla="*/ 480 h 601"/>
                <a:gd name="T34" fmla="*/ 648 w 685"/>
                <a:gd name="T35" fmla="*/ 480 h 601"/>
                <a:gd name="T36" fmla="*/ 612 w 685"/>
                <a:gd name="T37" fmla="*/ 480 h 601"/>
                <a:gd name="T38" fmla="*/ 576 w 685"/>
                <a:gd name="T39" fmla="*/ 468 h 601"/>
                <a:gd name="T40" fmla="*/ 540 w 685"/>
                <a:gd name="T41" fmla="*/ 468 h 601"/>
                <a:gd name="T42" fmla="*/ 504 w 685"/>
                <a:gd name="T43" fmla="*/ 468 h 601"/>
                <a:gd name="T44" fmla="*/ 468 w 685"/>
                <a:gd name="T45" fmla="*/ 468 h 601"/>
                <a:gd name="T46" fmla="*/ 432 w 685"/>
                <a:gd name="T47" fmla="*/ 468 h 601"/>
                <a:gd name="T48" fmla="*/ 396 w 685"/>
                <a:gd name="T49" fmla="*/ 468 h 601"/>
                <a:gd name="T50" fmla="*/ 360 w 685"/>
                <a:gd name="T51" fmla="*/ 492 h 601"/>
                <a:gd name="T52" fmla="*/ 324 w 685"/>
                <a:gd name="T53" fmla="*/ 516 h 601"/>
                <a:gd name="T54" fmla="*/ 288 w 685"/>
                <a:gd name="T55" fmla="*/ 540 h 601"/>
                <a:gd name="T56" fmla="*/ 252 w 685"/>
                <a:gd name="T57" fmla="*/ 564 h 601"/>
                <a:gd name="T58" fmla="*/ 216 w 685"/>
                <a:gd name="T59" fmla="*/ 576 h 601"/>
                <a:gd name="T60" fmla="*/ 180 w 685"/>
                <a:gd name="T61" fmla="*/ 588 h 601"/>
                <a:gd name="T62" fmla="*/ 144 w 685"/>
                <a:gd name="T63" fmla="*/ 600 h 601"/>
                <a:gd name="T64" fmla="*/ 108 w 685"/>
                <a:gd name="T65" fmla="*/ 600 h 601"/>
                <a:gd name="T66" fmla="*/ 72 w 685"/>
                <a:gd name="T67" fmla="*/ 600 h 601"/>
                <a:gd name="T68" fmla="*/ 36 w 685"/>
                <a:gd name="T69" fmla="*/ 576 h 601"/>
                <a:gd name="T70" fmla="*/ 24 w 685"/>
                <a:gd name="T71" fmla="*/ 540 h 601"/>
                <a:gd name="T72" fmla="*/ 0 w 685"/>
                <a:gd name="T73" fmla="*/ 504 h 601"/>
                <a:gd name="T74" fmla="*/ 0 w 685"/>
                <a:gd name="T75" fmla="*/ 468 h 601"/>
                <a:gd name="T76" fmla="*/ 0 w 685"/>
                <a:gd name="T77" fmla="*/ 432 h 601"/>
                <a:gd name="T78" fmla="*/ 0 w 685"/>
                <a:gd name="T79" fmla="*/ 396 h 601"/>
                <a:gd name="T80" fmla="*/ 0 w 685"/>
                <a:gd name="T81" fmla="*/ 348 h 601"/>
                <a:gd name="T82" fmla="*/ 0 w 685"/>
                <a:gd name="T83" fmla="*/ 312 h 601"/>
                <a:gd name="T84" fmla="*/ 0 w 685"/>
                <a:gd name="T85" fmla="*/ 264 h 601"/>
                <a:gd name="T86" fmla="*/ 12 w 685"/>
                <a:gd name="T87" fmla="*/ 228 h 601"/>
                <a:gd name="T88" fmla="*/ 24 w 685"/>
                <a:gd name="T89" fmla="*/ 180 h 601"/>
                <a:gd name="T90" fmla="*/ 36 w 685"/>
                <a:gd name="T91" fmla="*/ 84 h 601"/>
                <a:gd name="T92" fmla="*/ 60 w 685"/>
                <a:gd name="T93" fmla="*/ 36 h 601"/>
                <a:gd name="T94" fmla="*/ 84 w 685"/>
                <a:gd name="T95" fmla="*/ 0 h 601"/>
                <a:gd name="T96" fmla="*/ 120 w 685"/>
                <a:gd name="T97" fmla="*/ 0 h 601"/>
                <a:gd name="T98" fmla="*/ 156 w 685"/>
                <a:gd name="T99" fmla="*/ 0 h 601"/>
                <a:gd name="T100" fmla="*/ 192 w 685"/>
                <a:gd name="T101" fmla="*/ 12 h 601"/>
                <a:gd name="T102" fmla="*/ 228 w 685"/>
                <a:gd name="T103" fmla="*/ 36 h 601"/>
                <a:gd name="T104" fmla="*/ 264 w 685"/>
                <a:gd name="T105" fmla="*/ 60 h 601"/>
                <a:gd name="T106" fmla="*/ 300 w 685"/>
                <a:gd name="T107" fmla="*/ 84 h 601"/>
                <a:gd name="T108" fmla="*/ 324 w 685"/>
                <a:gd name="T109" fmla="*/ 120 h 601"/>
                <a:gd name="T110" fmla="*/ 348 w 685"/>
                <a:gd name="T111" fmla="*/ 156 h 601"/>
                <a:gd name="T112" fmla="*/ 360 w 685"/>
                <a:gd name="T113" fmla="*/ 192 h 60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85"/>
                <a:gd name="T172" fmla="*/ 0 h 601"/>
                <a:gd name="T173" fmla="*/ 685 w 685"/>
                <a:gd name="T174" fmla="*/ 601 h 60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85" h="601">
                  <a:moveTo>
                    <a:pt x="360" y="192"/>
                  </a:moveTo>
                  <a:lnTo>
                    <a:pt x="396" y="204"/>
                  </a:lnTo>
                  <a:lnTo>
                    <a:pt x="432" y="204"/>
                  </a:lnTo>
                  <a:lnTo>
                    <a:pt x="468" y="216"/>
                  </a:lnTo>
                  <a:lnTo>
                    <a:pt x="504" y="228"/>
                  </a:lnTo>
                  <a:lnTo>
                    <a:pt x="540" y="228"/>
                  </a:lnTo>
                  <a:lnTo>
                    <a:pt x="576" y="228"/>
                  </a:lnTo>
                  <a:lnTo>
                    <a:pt x="612" y="228"/>
                  </a:lnTo>
                  <a:lnTo>
                    <a:pt x="648" y="228"/>
                  </a:lnTo>
                  <a:lnTo>
                    <a:pt x="684" y="228"/>
                  </a:lnTo>
                  <a:lnTo>
                    <a:pt x="684" y="264"/>
                  </a:lnTo>
                  <a:lnTo>
                    <a:pt x="684" y="300"/>
                  </a:lnTo>
                  <a:lnTo>
                    <a:pt x="684" y="336"/>
                  </a:lnTo>
                  <a:lnTo>
                    <a:pt x="684" y="372"/>
                  </a:lnTo>
                  <a:lnTo>
                    <a:pt x="684" y="408"/>
                  </a:lnTo>
                  <a:lnTo>
                    <a:pt x="684" y="444"/>
                  </a:lnTo>
                  <a:lnTo>
                    <a:pt x="684" y="480"/>
                  </a:lnTo>
                  <a:lnTo>
                    <a:pt x="648" y="480"/>
                  </a:lnTo>
                  <a:lnTo>
                    <a:pt x="612" y="480"/>
                  </a:lnTo>
                  <a:lnTo>
                    <a:pt x="576" y="468"/>
                  </a:lnTo>
                  <a:lnTo>
                    <a:pt x="540" y="468"/>
                  </a:lnTo>
                  <a:lnTo>
                    <a:pt x="504" y="468"/>
                  </a:lnTo>
                  <a:lnTo>
                    <a:pt x="468" y="468"/>
                  </a:lnTo>
                  <a:lnTo>
                    <a:pt x="432" y="468"/>
                  </a:lnTo>
                  <a:lnTo>
                    <a:pt x="396" y="468"/>
                  </a:lnTo>
                  <a:lnTo>
                    <a:pt x="360" y="492"/>
                  </a:lnTo>
                  <a:lnTo>
                    <a:pt x="324" y="516"/>
                  </a:lnTo>
                  <a:lnTo>
                    <a:pt x="288" y="540"/>
                  </a:lnTo>
                  <a:lnTo>
                    <a:pt x="252" y="564"/>
                  </a:lnTo>
                  <a:lnTo>
                    <a:pt x="216" y="576"/>
                  </a:lnTo>
                  <a:lnTo>
                    <a:pt x="180" y="588"/>
                  </a:lnTo>
                  <a:lnTo>
                    <a:pt x="144" y="600"/>
                  </a:lnTo>
                  <a:lnTo>
                    <a:pt x="108" y="600"/>
                  </a:lnTo>
                  <a:lnTo>
                    <a:pt x="72" y="600"/>
                  </a:lnTo>
                  <a:lnTo>
                    <a:pt x="36" y="576"/>
                  </a:lnTo>
                  <a:lnTo>
                    <a:pt x="24" y="540"/>
                  </a:lnTo>
                  <a:lnTo>
                    <a:pt x="0" y="504"/>
                  </a:lnTo>
                  <a:lnTo>
                    <a:pt x="0" y="468"/>
                  </a:lnTo>
                  <a:lnTo>
                    <a:pt x="0" y="432"/>
                  </a:lnTo>
                  <a:lnTo>
                    <a:pt x="0" y="396"/>
                  </a:lnTo>
                  <a:lnTo>
                    <a:pt x="0" y="348"/>
                  </a:lnTo>
                  <a:lnTo>
                    <a:pt x="0" y="312"/>
                  </a:lnTo>
                  <a:lnTo>
                    <a:pt x="0" y="264"/>
                  </a:lnTo>
                  <a:lnTo>
                    <a:pt x="12" y="228"/>
                  </a:lnTo>
                  <a:lnTo>
                    <a:pt x="24" y="180"/>
                  </a:lnTo>
                  <a:lnTo>
                    <a:pt x="36" y="84"/>
                  </a:lnTo>
                  <a:lnTo>
                    <a:pt x="60" y="36"/>
                  </a:lnTo>
                  <a:lnTo>
                    <a:pt x="84" y="0"/>
                  </a:lnTo>
                  <a:lnTo>
                    <a:pt x="120" y="0"/>
                  </a:lnTo>
                  <a:lnTo>
                    <a:pt x="156" y="0"/>
                  </a:lnTo>
                  <a:lnTo>
                    <a:pt x="192" y="12"/>
                  </a:lnTo>
                  <a:lnTo>
                    <a:pt x="228" y="36"/>
                  </a:lnTo>
                  <a:lnTo>
                    <a:pt x="264" y="60"/>
                  </a:lnTo>
                  <a:lnTo>
                    <a:pt x="300" y="84"/>
                  </a:lnTo>
                  <a:lnTo>
                    <a:pt x="324" y="120"/>
                  </a:lnTo>
                  <a:lnTo>
                    <a:pt x="348" y="156"/>
                  </a:lnTo>
                  <a:lnTo>
                    <a:pt x="360" y="192"/>
                  </a:lnTo>
                </a:path>
              </a:pathLst>
            </a:custGeom>
            <a:solidFill>
              <a:schemeClr val="accent2"/>
            </a:solidFill>
            <a:ln w="508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144" y="3552"/>
              <a:ext cx="268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200" b="1">
                  <a:solidFill>
                    <a:schemeClr val="bg1"/>
                  </a:solidFill>
                </a:rPr>
                <a:t>Competitive inhibitor</a:t>
              </a:r>
            </a:p>
          </p:txBody>
        </p:sp>
        <p:sp>
          <p:nvSpPr>
            <p:cNvPr id="16394" name="Line 11"/>
            <p:cNvSpPr>
              <a:spLocks noChangeShapeType="1"/>
            </p:cNvSpPr>
            <p:nvPr/>
          </p:nvSpPr>
          <p:spPr bwMode="auto">
            <a:xfrm flipV="1">
              <a:off x="3072" y="3312"/>
              <a:ext cx="24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3352800" y="4267200"/>
            <a:ext cx="1828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Substrate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  <p:bldP spid="3381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0EEBEE-F828-4D5B-8187-1123F19EA84C}" type="slidenum">
              <a:rPr lang="en-US"/>
              <a:pPr/>
              <a:t>13</a:t>
            </a:fld>
            <a:endParaRPr lang="en-US"/>
          </a:p>
        </p:txBody>
      </p:sp>
      <p:sp>
        <p:nvSpPr>
          <p:cNvPr id="3483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Inhibitors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458200" cy="4114800"/>
          </a:xfrm>
        </p:spPr>
        <p:txBody>
          <a:bodyPr lIns="90488" tIns="44450" rIns="90488" bIns="44450"/>
          <a:lstStyle/>
          <a:p>
            <a:pPr eaLnBrk="1" hangingPunct="1">
              <a:buFontTx/>
              <a:buNone/>
              <a:tabLst>
                <a:tab pos="457200" algn="l"/>
              </a:tabLst>
              <a:defRPr/>
            </a:pPr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b.		</a:t>
            </a:r>
            <a:r>
              <a:rPr lang="en-US" sz="360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Noncompetitive inhibitors</a:t>
            </a:r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:</a:t>
            </a:r>
            <a:endParaRPr lang="en-US" sz="3600" smtClean="0">
              <a:latin typeface="Comic Sans MS" pitchFamily="66" charset="0"/>
            </a:endParaRPr>
          </a:p>
          <a:p>
            <a:pPr eaLnBrk="1" hangingPunct="1">
              <a:buFontTx/>
              <a:buNone/>
              <a:tabLst>
                <a:tab pos="457200" algn="l"/>
              </a:tabLst>
              <a:defRPr/>
            </a:pPr>
            <a:r>
              <a:rPr lang="en-US" sz="3600" smtClean="0">
                <a:latin typeface="Comic Sans MS" pitchFamily="66" charset="0"/>
              </a:rPr>
              <a:t>		Inhibitors that </a:t>
            </a:r>
            <a:r>
              <a:rPr lang="en-US" sz="360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do not enter the</a:t>
            </a:r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60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active site</a:t>
            </a:r>
            <a:r>
              <a:rPr lang="en-US" sz="3600" smtClean="0">
                <a:solidFill>
                  <a:srgbClr val="CC9900"/>
                </a:solidFill>
                <a:latin typeface="Comic Sans MS" pitchFamily="66" charset="0"/>
              </a:rPr>
              <a:t>,</a:t>
            </a:r>
            <a:r>
              <a:rPr lang="en-US" sz="3600" smtClean="0">
                <a:latin typeface="Comic Sans MS" pitchFamily="66" charset="0"/>
              </a:rPr>
              <a:t> but </a:t>
            </a:r>
            <a:r>
              <a:rPr lang="en-US" sz="360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bind to</a:t>
            </a:r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60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another part</a:t>
            </a:r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600" smtClean="0">
                <a:latin typeface="Comic Sans MS" pitchFamily="66" charset="0"/>
              </a:rPr>
              <a:t>of the </a:t>
            </a:r>
            <a:r>
              <a:rPr lang="en-US" sz="360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</a:t>
            </a:r>
            <a:r>
              <a:rPr lang="en-US" sz="3600" smtClean="0">
                <a:solidFill>
                  <a:srgbClr val="CC9900"/>
                </a:solidFill>
                <a:latin typeface="Comic Sans MS" pitchFamily="66" charset="0"/>
              </a:rPr>
              <a:t> </a:t>
            </a:r>
            <a:r>
              <a:rPr lang="en-US" sz="3600" smtClean="0">
                <a:latin typeface="Comic Sans MS" pitchFamily="66" charset="0"/>
              </a:rPr>
              <a:t>causing the </a:t>
            </a:r>
            <a:r>
              <a:rPr lang="en-US" sz="360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</a:t>
            </a:r>
            <a:r>
              <a:rPr lang="en-US" sz="3600" smtClean="0">
                <a:latin typeface="Comic Sans MS" pitchFamily="66" charset="0"/>
              </a:rPr>
              <a:t> to </a:t>
            </a:r>
            <a:r>
              <a:rPr lang="en-US" sz="360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change its shape</a:t>
            </a:r>
            <a:r>
              <a:rPr lang="en-US" sz="3600" smtClean="0">
                <a:latin typeface="Comic Sans MS" pitchFamily="66" charset="0"/>
              </a:rPr>
              <a:t>, which in turn 		</a:t>
            </a:r>
            <a:r>
              <a:rPr lang="en-US" sz="360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alters the active site</a:t>
            </a:r>
            <a:r>
              <a:rPr lang="en-US" sz="3600" smtClean="0">
                <a:solidFill>
                  <a:srgbClr val="CC99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1584325" y="6003925"/>
            <a:ext cx="3232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124200" y="4495800"/>
            <a:ext cx="2940050" cy="2057400"/>
            <a:chOff x="1668" y="2892"/>
            <a:chExt cx="1852" cy="1213"/>
          </a:xfrm>
        </p:grpSpPr>
        <p:sp>
          <p:nvSpPr>
            <p:cNvPr id="17424" name="Rectangle 5"/>
            <p:cNvSpPr>
              <a:spLocks noChangeArrowheads="1"/>
            </p:cNvSpPr>
            <p:nvPr/>
          </p:nvSpPr>
          <p:spPr bwMode="auto">
            <a:xfrm>
              <a:off x="2678" y="3062"/>
              <a:ext cx="84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Freeform 8"/>
            <p:cNvSpPr>
              <a:spLocks/>
            </p:cNvSpPr>
            <p:nvPr/>
          </p:nvSpPr>
          <p:spPr bwMode="auto">
            <a:xfrm>
              <a:off x="1668" y="2892"/>
              <a:ext cx="1801" cy="1213"/>
            </a:xfrm>
            <a:custGeom>
              <a:avLst/>
              <a:gdLst>
                <a:gd name="T0" fmla="*/ 24 w 1801"/>
                <a:gd name="T1" fmla="*/ 120 h 1213"/>
                <a:gd name="T2" fmla="*/ 60 w 1801"/>
                <a:gd name="T3" fmla="*/ 192 h 1213"/>
                <a:gd name="T4" fmla="*/ 120 w 1801"/>
                <a:gd name="T5" fmla="*/ 252 h 1213"/>
                <a:gd name="T6" fmla="*/ 180 w 1801"/>
                <a:gd name="T7" fmla="*/ 312 h 1213"/>
                <a:gd name="T8" fmla="*/ 216 w 1801"/>
                <a:gd name="T9" fmla="*/ 372 h 1213"/>
                <a:gd name="T10" fmla="*/ 156 w 1801"/>
                <a:gd name="T11" fmla="*/ 564 h 1213"/>
                <a:gd name="T12" fmla="*/ 120 w 1801"/>
                <a:gd name="T13" fmla="*/ 732 h 1213"/>
                <a:gd name="T14" fmla="*/ 72 w 1801"/>
                <a:gd name="T15" fmla="*/ 840 h 1213"/>
                <a:gd name="T16" fmla="*/ 48 w 1801"/>
                <a:gd name="T17" fmla="*/ 912 h 1213"/>
                <a:gd name="T18" fmla="*/ 60 w 1801"/>
                <a:gd name="T19" fmla="*/ 984 h 1213"/>
                <a:gd name="T20" fmla="*/ 132 w 1801"/>
                <a:gd name="T21" fmla="*/ 1032 h 1213"/>
                <a:gd name="T22" fmla="*/ 204 w 1801"/>
                <a:gd name="T23" fmla="*/ 1080 h 1213"/>
                <a:gd name="T24" fmla="*/ 276 w 1801"/>
                <a:gd name="T25" fmla="*/ 1116 h 1213"/>
                <a:gd name="T26" fmla="*/ 384 w 1801"/>
                <a:gd name="T27" fmla="*/ 1128 h 1213"/>
                <a:gd name="T28" fmla="*/ 576 w 1801"/>
                <a:gd name="T29" fmla="*/ 1152 h 1213"/>
                <a:gd name="T30" fmla="*/ 648 w 1801"/>
                <a:gd name="T31" fmla="*/ 1164 h 1213"/>
                <a:gd name="T32" fmla="*/ 780 w 1801"/>
                <a:gd name="T33" fmla="*/ 1176 h 1213"/>
                <a:gd name="T34" fmla="*/ 876 w 1801"/>
                <a:gd name="T35" fmla="*/ 1188 h 1213"/>
                <a:gd name="T36" fmla="*/ 960 w 1801"/>
                <a:gd name="T37" fmla="*/ 1200 h 1213"/>
                <a:gd name="T38" fmla="*/ 1044 w 1801"/>
                <a:gd name="T39" fmla="*/ 1200 h 1213"/>
                <a:gd name="T40" fmla="*/ 1140 w 1801"/>
                <a:gd name="T41" fmla="*/ 1212 h 1213"/>
                <a:gd name="T42" fmla="*/ 1248 w 1801"/>
                <a:gd name="T43" fmla="*/ 1212 h 1213"/>
                <a:gd name="T44" fmla="*/ 1392 w 1801"/>
                <a:gd name="T45" fmla="*/ 1188 h 1213"/>
                <a:gd name="T46" fmla="*/ 1524 w 1801"/>
                <a:gd name="T47" fmla="*/ 1164 h 1213"/>
                <a:gd name="T48" fmla="*/ 1692 w 1801"/>
                <a:gd name="T49" fmla="*/ 1116 h 1213"/>
                <a:gd name="T50" fmla="*/ 1752 w 1801"/>
                <a:gd name="T51" fmla="*/ 1044 h 1213"/>
                <a:gd name="T52" fmla="*/ 1788 w 1801"/>
                <a:gd name="T53" fmla="*/ 900 h 1213"/>
                <a:gd name="T54" fmla="*/ 1800 w 1801"/>
                <a:gd name="T55" fmla="*/ 732 h 1213"/>
                <a:gd name="T56" fmla="*/ 1776 w 1801"/>
                <a:gd name="T57" fmla="*/ 648 h 1213"/>
                <a:gd name="T58" fmla="*/ 1752 w 1801"/>
                <a:gd name="T59" fmla="*/ 576 h 1213"/>
                <a:gd name="T60" fmla="*/ 1716 w 1801"/>
                <a:gd name="T61" fmla="*/ 516 h 1213"/>
                <a:gd name="T62" fmla="*/ 1716 w 1801"/>
                <a:gd name="T63" fmla="*/ 444 h 1213"/>
                <a:gd name="T64" fmla="*/ 1716 w 1801"/>
                <a:gd name="T65" fmla="*/ 372 h 1213"/>
                <a:gd name="T66" fmla="*/ 1740 w 1801"/>
                <a:gd name="T67" fmla="*/ 300 h 1213"/>
                <a:gd name="T68" fmla="*/ 1740 w 1801"/>
                <a:gd name="T69" fmla="*/ 216 h 1213"/>
                <a:gd name="T70" fmla="*/ 1740 w 1801"/>
                <a:gd name="T71" fmla="*/ 144 h 1213"/>
                <a:gd name="T72" fmla="*/ 1704 w 1801"/>
                <a:gd name="T73" fmla="*/ 84 h 1213"/>
                <a:gd name="T74" fmla="*/ 1632 w 1801"/>
                <a:gd name="T75" fmla="*/ 60 h 1213"/>
                <a:gd name="T76" fmla="*/ 1560 w 1801"/>
                <a:gd name="T77" fmla="*/ 60 h 1213"/>
                <a:gd name="T78" fmla="*/ 1404 w 1801"/>
                <a:gd name="T79" fmla="*/ 60 h 1213"/>
                <a:gd name="T80" fmla="*/ 1260 w 1801"/>
                <a:gd name="T81" fmla="*/ 60 h 1213"/>
                <a:gd name="T82" fmla="*/ 1092 w 1801"/>
                <a:gd name="T83" fmla="*/ 60 h 1213"/>
                <a:gd name="T84" fmla="*/ 1020 w 1801"/>
                <a:gd name="T85" fmla="*/ 60 h 1213"/>
                <a:gd name="T86" fmla="*/ 900 w 1801"/>
                <a:gd name="T87" fmla="*/ 48 h 1213"/>
                <a:gd name="T88" fmla="*/ 756 w 1801"/>
                <a:gd name="T89" fmla="*/ 36 h 1213"/>
                <a:gd name="T90" fmla="*/ 636 w 1801"/>
                <a:gd name="T91" fmla="*/ 24 h 1213"/>
                <a:gd name="T92" fmla="*/ 564 w 1801"/>
                <a:gd name="T93" fmla="*/ 24 h 1213"/>
                <a:gd name="T94" fmla="*/ 468 w 1801"/>
                <a:gd name="T95" fmla="*/ 12 h 1213"/>
                <a:gd name="T96" fmla="*/ 396 w 1801"/>
                <a:gd name="T97" fmla="*/ 0 h 1213"/>
                <a:gd name="T98" fmla="*/ 324 w 1801"/>
                <a:gd name="T99" fmla="*/ 0 h 1213"/>
                <a:gd name="T100" fmla="*/ 240 w 1801"/>
                <a:gd name="T101" fmla="*/ 0 h 1213"/>
                <a:gd name="T102" fmla="*/ 120 w 1801"/>
                <a:gd name="T103" fmla="*/ 0 h 1213"/>
                <a:gd name="T104" fmla="*/ 36 w 1801"/>
                <a:gd name="T105" fmla="*/ 0 h 1213"/>
                <a:gd name="T106" fmla="*/ 0 w 1801"/>
                <a:gd name="T107" fmla="*/ 36 h 1213"/>
                <a:gd name="T108" fmla="*/ 12 w 1801"/>
                <a:gd name="T109" fmla="*/ 84 h 121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01"/>
                <a:gd name="T166" fmla="*/ 0 h 1213"/>
                <a:gd name="T167" fmla="*/ 1801 w 1801"/>
                <a:gd name="T168" fmla="*/ 1213 h 121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01" h="1213">
                  <a:moveTo>
                    <a:pt x="12" y="84"/>
                  </a:moveTo>
                  <a:lnTo>
                    <a:pt x="24" y="120"/>
                  </a:lnTo>
                  <a:lnTo>
                    <a:pt x="48" y="156"/>
                  </a:lnTo>
                  <a:lnTo>
                    <a:pt x="60" y="192"/>
                  </a:lnTo>
                  <a:lnTo>
                    <a:pt x="84" y="228"/>
                  </a:lnTo>
                  <a:lnTo>
                    <a:pt x="120" y="252"/>
                  </a:lnTo>
                  <a:lnTo>
                    <a:pt x="144" y="288"/>
                  </a:lnTo>
                  <a:lnTo>
                    <a:pt x="180" y="312"/>
                  </a:lnTo>
                  <a:lnTo>
                    <a:pt x="216" y="336"/>
                  </a:lnTo>
                  <a:lnTo>
                    <a:pt x="216" y="372"/>
                  </a:lnTo>
                  <a:lnTo>
                    <a:pt x="180" y="492"/>
                  </a:lnTo>
                  <a:lnTo>
                    <a:pt x="156" y="564"/>
                  </a:lnTo>
                  <a:lnTo>
                    <a:pt x="132" y="660"/>
                  </a:lnTo>
                  <a:lnTo>
                    <a:pt x="120" y="732"/>
                  </a:lnTo>
                  <a:lnTo>
                    <a:pt x="96" y="804"/>
                  </a:lnTo>
                  <a:lnTo>
                    <a:pt x="72" y="840"/>
                  </a:lnTo>
                  <a:lnTo>
                    <a:pt x="48" y="876"/>
                  </a:lnTo>
                  <a:lnTo>
                    <a:pt x="48" y="912"/>
                  </a:lnTo>
                  <a:lnTo>
                    <a:pt x="48" y="948"/>
                  </a:lnTo>
                  <a:lnTo>
                    <a:pt x="60" y="984"/>
                  </a:lnTo>
                  <a:lnTo>
                    <a:pt x="96" y="1008"/>
                  </a:lnTo>
                  <a:lnTo>
                    <a:pt x="132" y="1032"/>
                  </a:lnTo>
                  <a:lnTo>
                    <a:pt x="168" y="1056"/>
                  </a:lnTo>
                  <a:lnTo>
                    <a:pt x="204" y="1080"/>
                  </a:lnTo>
                  <a:lnTo>
                    <a:pt x="240" y="1092"/>
                  </a:lnTo>
                  <a:lnTo>
                    <a:pt x="276" y="1116"/>
                  </a:lnTo>
                  <a:lnTo>
                    <a:pt x="312" y="1128"/>
                  </a:lnTo>
                  <a:lnTo>
                    <a:pt x="384" y="1128"/>
                  </a:lnTo>
                  <a:lnTo>
                    <a:pt x="504" y="1152"/>
                  </a:lnTo>
                  <a:lnTo>
                    <a:pt x="576" y="1152"/>
                  </a:lnTo>
                  <a:lnTo>
                    <a:pt x="612" y="1164"/>
                  </a:lnTo>
                  <a:lnTo>
                    <a:pt x="648" y="1164"/>
                  </a:lnTo>
                  <a:lnTo>
                    <a:pt x="744" y="1164"/>
                  </a:lnTo>
                  <a:lnTo>
                    <a:pt x="780" y="1176"/>
                  </a:lnTo>
                  <a:lnTo>
                    <a:pt x="828" y="1176"/>
                  </a:lnTo>
                  <a:lnTo>
                    <a:pt x="876" y="1188"/>
                  </a:lnTo>
                  <a:lnTo>
                    <a:pt x="924" y="1200"/>
                  </a:lnTo>
                  <a:lnTo>
                    <a:pt x="960" y="1200"/>
                  </a:lnTo>
                  <a:lnTo>
                    <a:pt x="996" y="1200"/>
                  </a:lnTo>
                  <a:lnTo>
                    <a:pt x="1044" y="1200"/>
                  </a:lnTo>
                  <a:lnTo>
                    <a:pt x="1092" y="1212"/>
                  </a:lnTo>
                  <a:lnTo>
                    <a:pt x="1140" y="1212"/>
                  </a:lnTo>
                  <a:lnTo>
                    <a:pt x="1176" y="1212"/>
                  </a:lnTo>
                  <a:lnTo>
                    <a:pt x="1248" y="1212"/>
                  </a:lnTo>
                  <a:lnTo>
                    <a:pt x="1344" y="1188"/>
                  </a:lnTo>
                  <a:lnTo>
                    <a:pt x="1392" y="1188"/>
                  </a:lnTo>
                  <a:lnTo>
                    <a:pt x="1440" y="1164"/>
                  </a:lnTo>
                  <a:lnTo>
                    <a:pt x="1524" y="1164"/>
                  </a:lnTo>
                  <a:lnTo>
                    <a:pt x="1596" y="1152"/>
                  </a:lnTo>
                  <a:lnTo>
                    <a:pt x="1692" y="1116"/>
                  </a:lnTo>
                  <a:lnTo>
                    <a:pt x="1728" y="1080"/>
                  </a:lnTo>
                  <a:lnTo>
                    <a:pt x="1752" y="1044"/>
                  </a:lnTo>
                  <a:lnTo>
                    <a:pt x="1776" y="996"/>
                  </a:lnTo>
                  <a:lnTo>
                    <a:pt x="1788" y="900"/>
                  </a:lnTo>
                  <a:lnTo>
                    <a:pt x="1800" y="828"/>
                  </a:lnTo>
                  <a:lnTo>
                    <a:pt x="1800" y="732"/>
                  </a:lnTo>
                  <a:lnTo>
                    <a:pt x="1800" y="684"/>
                  </a:lnTo>
                  <a:lnTo>
                    <a:pt x="1776" y="648"/>
                  </a:lnTo>
                  <a:lnTo>
                    <a:pt x="1764" y="612"/>
                  </a:lnTo>
                  <a:lnTo>
                    <a:pt x="1752" y="576"/>
                  </a:lnTo>
                  <a:lnTo>
                    <a:pt x="1716" y="552"/>
                  </a:lnTo>
                  <a:lnTo>
                    <a:pt x="1716" y="516"/>
                  </a:lnTo>
                  <a:lnTo>
                    <a:pt x="1716" y="480"/>
                  </a:lnTo>
                  <a:lnTo>
                    <a:pt x="1716" y="444"/>
                  </a:lnTo>
                  <a:lnTo>
                    <a:pt x="1716" y="408"/>
                  </a:lnTo>
                  <a:lnTo>
                    <a:pt x="1716" y="372"/>
                  </a:lnTo>
                  <a:lnTo>
                    <a:pt x="1728" y="336"/>
                  </a:lnTo>
                  <a:lnTo>
                    <a:pt x="1740" y="300"/>
                  </a:lnTo>
                  <a:lnTo>
                    <a:pt x="1740" y="264"/>
                  </a:lnTo>
                  <a:lnTo>
                    <a:pt x="1740" y="216"/>
                  </a:lnTo>
                  <a:lnTo>
                    <a:pt x="1740" y="180"/>
                  </a:lnTo>
                  <a:lnTo>
                    <a:pt x="1740" y="144"/>
                  </a:lnTo>
                  <a:lnTo>
                    <a:pt x="1740" y="108"/>
                  </a:lnTo>
                  <a:lnTo>
                    <a:pt x="1704" y="84"/>
                  </a:lnTo>
                  <a:lnTo>
                    <a:pt x="1668" y="72"/>
                  </a:lnTo>
                  <a:lnTo>
                    <a:pt x="1632" y="60"/>
                  </a:lnTo>
                  <a:lnTo>
                    <a:pt x="1596" y="60"/>
                  </a:lnTo>
                  <a:lnTo>
                    <a:pt x="1560" y="60"/>
                  </a:lnTo>
                  <a:lnTo>
                    <a:pt x="1488" y="60"/>
                  </a:lnTo>
                  <a:lnTo>
                    <a:pt x="1404" y="60"/>
                  </a:lnTo>
                  <a:lnTo>
                    <a:pt x="1332" y="60"/>
                  </a:lnTo>
                  <a:lnTo>
                    <a:pt x="1260" y="60"/>
                  </a:lnTo>
                  <a:lnTo>
                    <a:pt x="1188" y="60"/>
                  </a:lnTo>
                  <a:lnTo>
                    <a:pt x="1092" y="60"/>
                  </a:lnTo>
                  <a:lnTo>
                    <a:pt x="1056" y="60"/>
                  </a:lnTo>
                  <a:lnTo>
                    <a:pt x="1020" y="60"/>
                  </a:lnTo>
                  <a:lnTo>
                    <a:pt x="972" y="48"/>
                  </a:lnTo>
                  <a:lnTo>
                    <a:pt x="900" y="48"/>
                  </a:lnTo>
                  <a:lnTo>
                    <a:pt x="804" y="36"/>
                  </a:lnTo>
                  <a:lnTo>
                    <a:pt x="756" y="36"/>
                  </a:lnTo>
                  <a:lnTo>
                    <a:pt x="672" y="24"/>
                  </a:lnTo>
                  <a:lnTo>
                    <a:pt x="636" y="24"/>
                  </a:lnTo>
                  <a:lnTo>
                    <a:pt x="600" y="24"/>
                  </a:lnTo>
                  <a:lnTo>
                    <a:pt x="564" y="24"/>
                  </a:lnTo>
                  <a:lnTo>
                    <a:pt x="516" y="24"/>
                  </a:lnTo>
                  <a:lnTo>
                    <a:pt x="468" y="12"/>
                  </a:lnTo>
                  <a:lnTo>
                    <a:pt x="432" y="0"/>
                  </a:lnTo>
                  <a:lnTo>
                    <a:pt x="396" y="0"/>
                  </a:lnTo>
                  <a:lnTo>
                    <a:pt x="360" y="0"/>
                  </a:lnTo>
                  <a:lnTo>
                    <a:pt x="324" y="0"/>
                  </a:lnTo>
                  <a:lnTo>
                    <a:pt x="276" y="0"/>
                  </a:lnTo>
                  <a:lnTo>
                    <a:pt x="240" y="0"/>
                  </a:lnTo>
                  <a:lnTo>
                    <a:pt x="204" y="0"/>
                  </a:lnTo>
                  <a:lnTo>
                    <a:pt x="120" y="0"/>
                  </a:lnTo>
                  <a:lnTo>
                    <a:pt x="72" y="0"/>
                  </a:lnTo>
                  <a:lnTo>
                    <a:pt x="36" y="0"/>
                  </a:lnTo>
                  <a:lnTo>
                    <a:pt x="0" y="0"/>
                  </a:lnTo>
                  <a:lnTo>
                    <a:pt x="0" y="36"/>
                  </a:lnTo>
                  <a:lnTo>
                    <a:pt x="0" y="72"/>
                  </a:lnTo>
                  <a:lnTo>
                    <a:pt x="12" y="84"/>
                  </a:lnTo>
                </a:path>
              </a:pathLst>
            </a:custGeom>
            <a:solidFill>
              <a:schemeClr val="accent1"/>
            </a:solidFill>
            <a:ln w="508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Rectangle 9"/>
            <p:cNvSpPr>
              <a:spLocks noChangeArrowheads="1"/>
            </p:cNvSpPr>
            <p:nvPr/>
          </p:nvSpPr>
          <p:spPr bwMode="auto">
            <a:xfrm>
              <a:off x="2103" y="3255"/>
              <a:ext cx="800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/>
                <a:t>Enzyme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371600" y="5029200"/>
            <a:ext cx="2057400" cy="1346200"/>
            <a:chOff x="567" y="3264"/>
            <a:chExt cx="1162" cy="964"/>
          </a:xfrm>
        </p:grpSpPr>
        <p:sp>
          <p:nvSpPr>
            <p:cNvPr id="17422" name="Rectangle 12"/>
            <p:cNvSpPr>
              <a:spLocks noChangeArrowheads="1"/>
            </p:cNvSpPr>
            <p:nvPr/>
          </p:nvSpPr>
          <p:spPr bwMode="auto">
            <a:xfrm>
              <a:off x="567" y="3544"/>
              <a:ext cx="1133" cy="684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bg1"/>
                  </a:solidFill>
                </a:rPr>
                <a:t>active site</a:t>
              </a:r>
            </a:p>
            <a:p>
              <a:pPr eaLnBrk="0" hangingPunct="0"/>
              <a:r>
                <a:rPr lang="en-US" b="1">
                  <a:solidFill>
                    <a:schemeClr val="bg1"/>
                  </a:solidFill>
                </a:rPr>
                <a:t>   altered</a:t>
              </a:r>
            </a:p>
          </p:txBody>
        </p:sp>
        <p:sp>
          <p:nvSpPr>
            <p:cNvPr id="17423" name="Freeform 13"/>
            <p:cNvSpPr>
              <a:spLocks/>
            </p:cNvSpPr>
            <p:nvPr/>
          </p:nvSpPr>
          <p:spPr bwMode="auto">
            <a:xfrm>
              <a:off x="1464" y="3264"/>
              <a:ext cx="265" cy="289"/>
            </a:xfrm>
            <a:custGeom>
              <a:avLst/>
              <a:gdLst>
                <a:gd name="T0" fmla="*/ 264 w 265"/>
                <a:gd name="T1" fmla="*/ 0 h 289"/>
                <a:gd name="T2" fmla="*/ 240 w 265"/>
                <a:gd name="T3" fmla="*/ 36 h 289"/>
                <a:gd name="T4" fmla="*/ 204 w 265"/>
                <a:gd name="T5" fmla="*/ 60 h 289"/>
                <a:gd name="T6" fmla="*/ 168 w 265"/>
                <a:gd name="T7" fmla="*/ 96 h 289"/>
                <a:gd name="T8" fmla="*/ 132 w 265"/>
                <a:gd name="T9" fmla="*/ 132 h 289"/>
                <a:gd name="T10" fmla="*/ 96 w 265"/>
                <a:gd name="T11" fmla="*/ 156 h 289"/>
                <a:gd name="T12" fmla="*/ 72 w 265"/>
                <a:gd name="T13" fmla="*/ 192 h 289"/>
                <a:gd name="T14" fmla="*/ 48 w 265"/>
                <a:gd name="T15" fmla="*/ 228 h 289"/>
                <a:gd name="T16" fmla="*/ 12 w 265"/>
                <a:gd name="T17" fmla="*/ 252 h 289"/>
                <a:gd name="T18" fmla="*/ 0 w 265"/>
                <a:gd name="T19" fmla="*/ 288 h 2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5"/>
                <a:gd name="T31" fmla="*/ 0 h 289"/>
                <a:gd name="T32" fmla="*/ 265 w 265"/>
                <a:gd name="T33" fmla="*/ 289 h 28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5" h="289">
                  <a:moveTo>
                    <a:pt x="264" y="0"/>
                  </a:moveTo>
                  <a:lnTo>
                    <a:pt x="240" y="36"/>
                  </a:lnTo>
                  <a:lnTo>
                    <a:pt x="204" y="60"/>
                  </a:lnTo>
                  <a:lnTo>
                    <a:pt x="168" y="96"/>
                  </a:lnTo>
                  <a:lnTo>
                    <a:pt x="132" y="132"/>
                  </a:lnTo>
                  <a:lnTo>
                    <a:pt x="96" y="156"/>
                  </a:lnTo>
                  <a:lnTo>
                    <a:pt x="72" y="192"/>
                  </a:lnTo>
                  <a:lnTo>
                    <a:pt x="48" y="228"/>
                  </a:lnTo>
                  <a:lnTo>
                    <a:pt x="12" y="252"/>
                  </a:lnTo>
                  <a:lnTo>
                    <a:pt x="0" y="288"/>
                  </a:lnTo>
                </a:path>
              </a:pathLst>
            </a:custGeom>
            <a:noFill/>
            <a:ln w="50800" cap="rnd">
              <a:solidFill>
                <a:schemeClr val="bg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715000" y="4648200"/>
            <a:ext cx="3133725" cy="1025525"/>
            <a:chOff x="3424" y="3159"/>
            <a:chExt cx="1974" cy="598"/>
          </a:xfrm>
        </p:grpSpPr>
        <p:sp>
          <p:nvSpPr>
            <p:cNvPr id="17419" name="AutoShape 10"/>
            <p:cNvSpPr>
              <a:spLocks noChangeArrowheads="1"/>
            </p:cNvSpPr>
            <p:nvPr/>
          </p:nvSpPr>
          <p:spPr bwMode="auto">
            <a:xfrm rot="10800000" flipH="1" flipV="1">
              <a:off x="3424" y="3232"/>
              <a:ext cx="304" cy="496"/>
            </a:xfrm>
            <a:custGeom>
              <a:avLst/>
              <a:gdLst>
                <a:gd name="T0" fmla="*/ 266 w 21600"/>
                <a:gd name="T1" fmla="*/ 248 h 21600"/>
                <a:gd name="T2" fmla="*/ 152 w 21600"/>
                <a:gd name="T3" fmla="*/ 496 h 21600"/>
                <a:gd name="T4" fmla="*/ 38 w 21600"/>
                <a:gd name="T5" fmla="*/ 248 h 21600"/>
                <a:gd name="T6" fmla="*/ 15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76 w 21600"/>
                <a:gd name="T13" fmla="*/ 4485 h 21600"/>
                <a:gd name="T14" fmla="*/ 17124 w 21600"/>
                <a:gd name="T15" fmla="*/ 1711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Rectangle 11"/>
            <p:cNvSpPr>
              <a:spLocks noChangeArrowheads="1"/>
            </p:cNvSpPr>
            <p:nvPr/>
          </p:nvSpPr>
          <p:spPr bwMode="auto">
            <a:xfrm>
              <a:off x="3879" y="3159"/>
              <a:ext cx="1519" cy="4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Noncompetitive</a:t>
              </a:r>
            </a:p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Inhibitor</a:t>
              </a:r>
            </a:p>
          </p:txBody>
        </p:sp>
        <p:sp>
          <p:nvSpPr>
            <p:cNvPr id="17421" name="Freeform 14"/>
            <p:cNvSpPr>
              <a:spLocks/>
            </p:cNvSpPr>
            <p:nvPr/>
          </p:nvSpPr>
          <p:spPr bwMode="auto">
            <a:xfrm>
              <a:off x="3756" y="3660"/>
              <a:ext cx="613" cy="97"/>
            </a:xfrm>
            <a:custGeom>
              <a:avLst/>
              <a:gdLst>
                <a:gd name="T0" fmla="*/ 612 w 613"/>
                <a:gd name="T1" fmla="*/ 36 h 97"/>
                <a:gd name="T2" fmla="*/ 576 w 613"/>
                <a:gd name="T3" fmla="*/ 72 h 97"/>
                <a:gd name="T4" fmla="*/ 540 w 613"/>
                <a:gd name="T5" fmla="*/ 84 h 97"/>
                <a:gd name="T6" fmla="*/ 492 w 613"/>
                <a:gd name="T7" fmla="*/ 96 h 97"/>
                <a:gd name="T8" fmla="*/ 456 w 613"/>
                <a:gd name="T9" fmla="*/ 96 h 97"/>
                <a:gd name="T10" fmla="*/ 420 w 613"/>
                <a:gd name="T11" fmla="*/ 96 h 97"/>
                <a:gd name="T12" fmla="*/ 372 w 613"/>
                <a:gd name="T13" fmla="*/ 96 h 97"/>
                <a:gd name="T14" fmla="*/ 336 w 613"/>
                <a:gd name="T15" fmla="*/ 96 h 97"/>
                <a:gd name="T16" fmla="*/ 288 w 613"/>
                <a:gd name="T17" fmla="*/ 96 h 97"/>
                <a:gd name="T18" fmla="*/ 252 w 613"/>
                <a:gd name="T19" fmla="*/ 96 h 97"/>
                <a:gd name="T20" fmla="*/ 216 w 613"/>
                <a:gd name="T21" fmla="*/ 96 h 97"/>
                <a:gd name="T22" fmla="*/ 180 w 613"/>
                <a:gd name="T23" fmla="*/ 84 h 97"/>
                <a:gd name="T24" fmla="*/ 132 w 613"/>
                <a:gd name="T25" fmla="*/ 84 h 97"/>
                <a:gd name="T26" fmla="*/ 96 w 613"/>
                <a:gd name="T27" fmla="*/ 72 h 97"/>
                <a:gd name="T28" fmla="*/ 60 w 613"/>
                <a:gd name="T29" fmla="*/ 60 h 97"/>
                <a:gd name="T30" fmla="*/ 24 w 613"/>
                <a:gd name="T31" fmla="*/ 36 h 97"/>
                <a:gd name="T32" fmla="*/ 0 w 613"/>
                <a:gd name="T33" fmla="*/ 0 h 9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3"/>
                <a:gd name="T52" fmla="*/ 0 h 97"/>
                <a:gd name="T53" fmla="*/ 613 w 613"/>
                <a:gd name="T54" fmla="*/ 97 h 9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3" h="97">
                  <a:moveTo>
                    <a:pt x="612" y="36"/>
                  </a:moveTo>
                  <a:lnTo>
                    <a:pt x="576" y="72"/>
                  </a:lnTo>
                  <a:lnTo>
                    <a:pt x="540" y="84"/>
                  </a:lnTo>
                  <a:lnTo>
                    <a:pt x="492" y="96"/>
                  </a:lnTo>
                  <a:lnTo>
                    <a:pt x="456" y="96"/>
                  </a:lnTo>
                  <a:lnTo>
                    <a:pt x="420" y="96"/>
                  </a:lnTo>
                  <a:lnTo>
                    <a:pt x="372" y="96"/>
                  </a:lnTo>
                  <a:lnTo>
                    <a:pt x="336" y="96"/>
                  </a:lnTo>
                  <a:lnTo>
                    <a:pt x="288" y="96"/>
                  </a:lnTo>
                  <a:lnTo>
                    <a:pt x="252" y="96"/>
                  </a:lnTo>
                  <a:lnTo>
                    <a:pt x="216" y="96"/>
                  </a:lnTo>
                  <a:lnTo>
                    <a:pt x="180" y="84"/>
                  </a:lnTo>
                  <a:lnTo>
                    <a:pt x="132" y="84"/>
                  </a:lnTo>
                  <a:lnTo>
                    <a:pt x="96" y="72"/>
                  </a:lnTo>
                  <a:lnTo>
                    <a:pt x="60" y="60"/>
                  </a:lnTo>
                  <a:lnTo>
                    <a:pt x="24" y="36"/>
                  </a:lnTo>
                  <a:lnTo>
                    <a:pt x="0" y="0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7" name="Line 21"/>
          <p:cNvSpPr>
            <a:spLocks noChangeShapeType="1"/>
          </p:cNvSpPr>
          <p:nvPr/>
        </p:nvSpPr>
        <p:spPr bwMode="auto">
          <a:xfrm flipH="1">
            <a:off x="6019800" y="5181600"/>
            <a:ext cx="914400" cy="152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914400" y="4724400"/>
            <a:ext cx="1828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Substrate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34837" grpId="0" animBg="1"/>
      <p:bldP spid="34839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an Enzyme foldable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Fold your paper into a hamburger.</a:t>
            </a:r>
          </a:p>
          <a:p>
            <a:r>
              <a:rPr lang="en-US" dirty="0" smtClean="0"/>
              <a:t>Fold in half, and then half again</a:t>
            </a:r>
          </a:p>
          <a:p>
            <a:r>
              <a:rPr lang="en-US" dirty="0" smtClean="0"/>
              <a:t>Open up and fold each side to the center fold</a:t>
            </a:r>
          </a:p>
          <a:p>
            <a:r>
              <a:rPr lang="en-US" dirty="0" smtClean="0"/>
              <a:t>Cut along the center fold on each side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49A4A-FCEC-4E0E-98D7-91329AEDD66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0178" name="Picture 5" descr="C:\Users\User\Documents\My Scans\4 tab foldable.gi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 l="6015" t="88205" r="60535"/>
          <a:stretch>
            <a:fillRect/>
          </a:stretch>
        </p:blipFill>
        <p:spPr bwMode="auto">
          <a:xfrm>
            <a:off x="4648200" y="914400"/>
            <a:ext cx="449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foldable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762000"/>
            <a:ext cx="9144000" cy="2438400"/>
          </a:xfrm>
        </p:spPr>
        <p:txBody>
          <a:bodyPr/>
          <a:lstStyle/>
          <a:p>
            <a:pPr lvl="0"/>
            <a:r>
              <a:rPr lang="en-US" dirty="0" smtClean="0"/>
              <a:t>On the </a:t>
            </a:r>
            <a:r>
              <a:rPr lang="en-US" b="1" dirty="0" smtClean="0"/>
              <a:t>FRONT</a:t>
            </a:r>
            <a:r>
              <a:rPr lang="en-US" dirty="0" smtClean="0"/>
              <a:t> of each tab, draw and color the 4 general steps of enzyme activity using the sketch below. Color the enzyme RED, substrate A – YELLOW, substrate B – BLUE, and the product GREEN.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E9113-FE2C-424A-9F5D-9050F619C6A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971800"/>
            <a:ext cx="8763000" cy="3886200"/>
          </a:xfrm>
          <a:prstGeom prst="rect">
            <a:avLst/>
          </a:prstGeom>
          <a:noFill/>
        </p:spPr>
      </p:pic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457200" y="3581400"/>
            <a:ext cx="4191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267200" y="5562600"/>
            <a:ext cx="609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8305800" y="4114800"/>
            <a:ext cx="533400" cy="509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458200" y="5715000"/>
            <a:ext cx="381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579688" y="15875"/>
            <a:ext cx="123507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ENZYME-SUBSTRATE COMPLEX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0" y="2867025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SUBSTRATES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2971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Substrates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57600" y="2971800"/>
            <a:ext cx="213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Enzyme-substrate complex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9144000" cy="5257800"/>
          </a:xfrm>
        </p:spPr>
        <p:txBody>
          <a:bodyPr/>
          <a:lstStyle/>
          <a:p>
            <a:pPr lvl="0"/>
            <a:r>
              <a:rPr lang="en-US" sz="3600" dirty="0" smtClean="0"/>
              <a:t>On the </a:t>
            </a:r>
            <a:r>
              <a:rPr lang="en-US" sz="3600" b="1" dirty="0" smtClean="0"/>
              <a:t>BACK</a:t>
            </a:r>
            <a:r>
              <a:rPr lang="en-US" sz="3600" dirty="0" smtClean="0"/>
              <a:t> of each tab, list the following:</a:t>
            </a:r>
            <a:endParaRPr lang="en-US" sz="4000" dirty="0" smtClean="0"/>
          </a:p>
          <a:p>
            <a:pPr lvl="1"/>
            <a:r>
              <a:rPr lang="en-US" sz="3200" dirty="0" smtClean="0"/>
              <a:t>Tab 1 – Meaning of enzyme, substrate, &amp; active site</a:t>
            </a:r>
            <a:endParaRPr lang="en-US" sz="3600" dirty="0" smtClean="0"/>
          </a:p>
          <a:p>
            <a:pPr lvl="1"/>
            <a:r>
              <a:rPr lang="en-US" sz="3200" dirty="0" smtClean="0"/>
              <a:t>Tab </a:t>
            </a:r>
            <a:r>
              <a:rPr lang="en-US" sz="3200" dirty="0" smtClean="0"/>
              <a:t>3 – Factors that affect enzyme action (3 to 4 factors)</a:t>
            </a:r>
            <a:endParaRPr lang="en-US" sz="3600" dirty="0" smtClean="0"/>
          </a:p>
          <a:p>
            <a:pPr lvl="1"/>
            <a:r>
              <a:rPr lang="en-US" sz="3200" dirty="0" smtClean="0"/>
              <a:t>Tab 4 – Examples of biological enzymes (3 to 4 examples)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2A8F06-2F5E-45D6-92F2-9599B2A2EF2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8991600" cy="5334000"/>
          </a:xfrm>
        </p:spPr>
        <p:txBody>
          <a:bodyPr/>
          <a:lstStyle/>
          <a:p>
            <a:pPr lvl="0"/>
            <a:r>
              <a:rPr lang="en-US" sz="3600" dirty="0" smtClean="0"/>
              <a:t>On the </a:t>
            </a:r>
            <a:r>
              <a:rPr lang="en-US" sz="3600" b="1" dirty="0" smtClean="0"/>
              <a:t>CENTER FOLD</a:t>
            </a:r>
            <a:r>
              <a:rPr lang="en-US" sz="3600" dirty="0" smtClean="0"/>
              <a:t>, write ENZYME CHARACTERISTICS and then bullet each of these answers:</a:t>
            </a:r>
            <a:endParaRPr lang="en-US" sz="4000" dirty="0" smtClean="0"/>
          </a:p>
          <a:p>
            <a:pPr lvl="1"/>
            <a:r>
              <a:rPr lang="en-US" sz="3200" dirty="0" smtClean="0"/>
              <a:t>Reusable or NOT reusable</a:t>
            </a:r>
            <a:endParaRPr lang="en-US" sz="3600" dirty="0" smtClean="0"/>
          </a:p>
          <a:p>
            <a:pPr lvl="1"/>
            <a:r>
              <a:rPr lang="en-US" sz="3200" dirty="0" smtClean="0"/>
              <a:t>Specific or NOT specific</a:t>
            </a:r>
            <a:endParaRPr lang="en-US" sz="3600" dirty="0" smtClean="0"/>
          </a:p>
          <a:p>
            <a:pPr lvl="1"/>
            <a:r>
              <a:rPr lang="en-US" sz="3200" dirty="0" smtClean="0"/>
              <a:t>Effect on chemical bonds</a:t>
            </a:r>
            <a:endParaRPr lang="en-US" sz="3600" dirty="0" smtClean="0"/>
          </a:p>
          <a:p>
            <a:pPr lvl="1"/>
            <a:r>
              <a:rPr lang="en-US" sz="3200" dirty="0" smtClean="0"/>
              <a:t>Effect on activation energy</a:t>
            </a:r>
            <a:endParaRPr lang="en-US" sz="3600" dirty="0" smtClean="0"/>
          </a:p>
          <a:p>
            <a:pPr lvl="1"/>
            <a:r>
              <a:rPr lang="en-US" sz="3200" dirty="0" smtClean="0"/>
              <a:t>Ending?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2A8F06-2F5E-45D6-92F2-9599B2A2EF2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07A3C3-63B8-4F7A-8E4F-3C15452E30F7}" type="slidenum">
              <a:rPr lang="en-US"/>
              <a:pPr/>
              <a:t>2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Are Enzymes?</a:t>
            </a:r>
            <a:endParaRPr lang="en-US" sz="4800" i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2000"/>
            <a:ext cx="4495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 smtClean="0">
                <a:latin typeface="Comic Sans MS" pitchFamily="66" charset="0"/>
                <a:cs typeface="Arial" charset="0"/>
              </a:rPr>
              <a:t>Most enzymes are </a:t>
            </a:r>
            <a:r>
              <a:rPr lang="en-US" sz="40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Proteins 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(</a:t>
            </a:r>
            <a:r>
              <a:rPr lang="en-US" sz="4000" b="1" dirty="0" smtClean="0">
                <a:latin typeface="Comic Sans MS" pitchFamily="66" charset="0"/>
                <a:cs typeface="Arial" charset="0"/>
              </a:rPr>
              <a:t>tertiary and quaternary structures)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 smtClean="0">
                <a:latin typeface="Comic Sans MS" pitchFamily="66" charset="0"/>
                <a:cs typeface="Arial" charset="0"/>
              </a:rPr>
              <a:t>Act as a </a:t>
            </a:r>
            <a:r>
              <a:rPr lang="en-US" sz="40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Catalyst</a:t>
            </a:r>
            <a:r>
              <a:rPr lang="en-US" sz="4000" b="1" dirty="0" smtClean="0">
                <a:latin typeface="Arial" charset="0"/>
                <a:cs typeface="Arial" charset="0"/>
              </a:rPr>
              <a:t> to  accelerate a reaction </a:t>
            </a:r>
          </a:p>
        </p:txBody>
      </p:sp>
      <p:pic>
        <p:nvPicPr>
          <p:cNvPr id="44042" name="Picture 10" descr="WPPHOTO2[1]">
            <a:hlinkClick r:id="rId3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866775"/>
            <a:ext cx="4495800" cy="4667250"/>
          </a:xfrm>
          <a:noFill/>
        </p:spPr>
      </p:pic>
      <p:sp>
        <p:nvSpPr>
          <p:cNvPr id="6" name="TextBox 5"/>
          <p:cNvSpPr txBox="1"/>
          <p:nvPr/>
        </p:nvSpPr>
        <p:spPr>
          <a:xfrm>
            <a:off x="6781800" y="2667000"/>
            <a:ext cx="129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for video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22B03C-2753-4873-BF00-E0A5CCFD479E}" type="slidenum">
              <a:rPr lang="en-US"/>
              <a:pPr/>
              <a:t>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>
                <a:latin typeface="Comic Sans MS" pitchFamily="66" charset="0"/>
              </a:rPr>
              <a:t>Are </a:t>
            </a:r>
            <a:r>
              <a:rPr lang="en-US" sz="3600" b="1" u="sng" dirty="0" smtClean="0">
                <a:latin typeface="Comic Sans MS" pitchFamily="66" charset="0"/>
              </a:rPr>
              <a:t>specific</a:t>
            </a:r>
            <a:r>
              <a:rPr lang="en-US" sz="3600" b="1" dirty="0" smtClean="0">
                <a:latin typeface="Comic Sans MS" pitchFamily="66" charset="0"/>
              </a:rPr>
              <a:t> for what they will </a:t>
            </a:r>
            <a:r>
              <a:rPr lang="en-US" sz="36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catalyze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>
                <a:latin typeface="Comic Sans MS" pitchFamily="66" charset="0"/>
              </a:rPr>
              <a:t>Are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6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Reusable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>
                <a:latin typeface="Comic Sans MS" pitchFamily="66" charset="0"/>
              </a:rPr>
              <a:t>End in –</a:t>
            </a:r>
            <a:r>
              <a:rPr lang="en-US" sz="3600" b="1" i="1" dirty="0" err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ase</a:t>
            </a:r>
            <a:endParaRPr lang="en-US" sz="3600" b="1" i="1" dirty="0" smtClean="0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-</a:t>
            </a:r>
            <a:r>
              <a:rPr lang="en-US" sz="3600" b="1" i="1" dirty="0" err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Sucrase</a:t>
            </a:r>
            <a:endParaRPr lang="en-US" sz="3600" b="1" i="1" dirty="0" smtClean="0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-Lactase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-Maltase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 b="1" dirty="0" smtClean="0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033" name="Picture 9" descr="enzyme[1]">
            <a:hlinkClick r:id="rId3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/>
          <a:srcRect b="19362"/>
          <a:stretch>
            <a:fillRect/>
          </a:stretch>
        </p:blipFill>
        <p:spPr>
          <a:xfrm>
            <a:off x="4419600" y="1084263"/>
            <a:ext cx="4495800" cy="4402137"/>
          </a:xfrm>
          <a:noFill/>
        </p:spPr>
      </p:pic>
      <p:sp>
        <p:nvSpPr>
          <p:cNvPr id="6" name="TextBox 5"/>
          <p:cNvSpPr txBox="1"/>
          <p:nvPr/>
        </p:nvSpPr>
        <p:spPr>
          <a:xfrm>
            <a:off x="4495800" y="49530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for animation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0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6EBDF8-6768-4621-9982-25A08BD19C08}" type="slidenum">
              <a:rPr lang="en-US"/>
              <a:pPr/>
              <a:t>4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How do enzymes Work?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3200400" cy="5486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4000" b="1" dirty="0" smtClean="0">
                <a:latin typeface="Comic Sans MS" pitchFamily="66" charset="0"/>
              </a:rPr>
              <a:t>Enzymes work by </a:t>
            </a:r>
            <a:r>
              <a:rPr lang="en-US" sz="40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weakening bonds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which </a:t>
            </a:r>
            <a:r>
              <a:rPr lang="en-US" sz="40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lowers activation energy</a:t>
            </a:r>
            <a:endParaRPr lang="en-US" sz="4000" dirty="0" smtClean="0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" name="ClipArt Placeholder 6" descr="enzyme action.gif"/>
          <p:cNvPicPr>
            <a:picLocks noGrp="1" noChangeAspect="1"/>
          </p:cNvPicPr>
          <p:nvPr>
            <p:ph type="clipArt" sz="half" idx="2"/>
          </p:nvPr>
        </p:nvPicPr>
        <p:blipFill>
          <a:blip r:embed="rId3"/>
          <a:stretch>
            <a:fillRect/>
          </a:stretch>
        </p:blipFill>
        <p:spPr>
          <a:xfrm>
            <a:off x="3048000" y="762000"/>
            <a:ext cx="6096000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9F614C-1AEB-426F-97B6-D606271D9913}" type="slidenum">
              <a:rPr lang="en-US"/>
              <a:pPr/>
              <a:t>5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Enzymes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9113" y="2590800"/>
            <a:ext cx="7839075" cy="3716338"/>
            <a:chOff x="327" y="1632"/>
            <a:chExt cx="4938" cy="2341"/>
          </a:xfrm>
        </p:grpSpPr>
        <p:sp>
          <p:nvSpPr>
            <p:cNvPr id="7182" name="Line 5"/>
            <p:cNvSpPr>
              <a:spLocks noChangeShapeType="1"/>
            </p:cNvSpPr>
            <p:nvPr/>
          </p:nvSpPr>
          <p:spPr bwMode="auto">
            <a:xfrm>
              <a:off x="1296" y="1632"/>
              <a:ext cx="0" cy="19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6"/>
            <p:cNvSpPr>
              <a:spLocks noChangeShapeType="1"/>
            </p:cNvSpPr>
            <p:nvPr/>
          </p:nvSpPr>
          <p:spPr bwMode="auto">
            <a:xfrm>
              <a:off x="1296" y="3552"/>
              <a:ext cx="32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Rectangle 7"/>
            <p:cNvSpPr>
              <a:spLocks noChangeArrowheads="1"/>
            </p:cNvSpPr>
            <p:nvPr/>
          </p:nvSpPr>
          <p:spPr bwMode="auto">
            <a:xfrm>
              <a:off x="327" y="2103"/>
              <a:ext cx="765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/>
                <a:t>Free</a:t>
              </a:r>
            </a:p>
            <a:p>
              <a:pPr eaLnBrk="0" hangingPunct="0"/>
              <a:r>
                <a:rPr lang="en-US" sz="2400" b="1"/>
                <a:t>Energy</a:t>
              </a:r>
            </a:p>
          </p:txBody>
        </p:sp>
        <p:sp>
          <p:nvSpPr>
            <p:cNvPr id="7185" name="Rectangle 8"/>
            <p:cNvSpPr>
              <a:spLocks noChangeArrowheads="1"/>
            </p:cNvSpPr>
            <p:nvPr/>
          </p:nvSpPr>
          <p:spPr bwMode="auto">
            <a:xfrm>
              <a:off x="1479" y="3687"/>
              <a:ext cx="232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/>
                <a:t>Progress of the reaction</a:t>
              </a:r>
            </a:p>
          </p:txBody>
        </p:sp>
        <p:sp>
          <p:nvSpPr>
            <p:cNvPr id="7186" name="Line 9"/>
            <p:cNvSpPr>
              <a:spLocks noChangeShapeType="1"/>
            </p:cNvSpPr>
            <p:nvPr/>
          </p:nvSpPr>
          <p:spPr bwMode="auto">
            <a:xfrm>
              <a:off x="3808" y="3840"/>
              <a:ext cx="352" cy="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10"/>
            <p:cNvSpPr>
              <a:spLocks noChangeShapeType="1"/>
            </p:cNvSpPr>
            <p:nvPr/>
          </p:nvSpPr>
          <p:spPr bwMode="auto">
            <a:xfrm>
              <a:off x="1312" y="2544"/>
              <a:ext cx="31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Line 11"/>
            <p:cNvSpPr>
              <a:spLocks noChangeShapeType="1"/>
            </p:cNvSpPr>
            <p:nvPr/>
          </p:nvSpPr>
          <p:spPr bwMode="auto">
            <a:xfrm>
              <a:off x="1312" y="2064"/>
              <a:ext cx="31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Rectangle 12"/>
            <p:cNvSpPr>
              <a:spLocks noChangeArrowheads="1"/>
            </p:cNvSpPr>
            <p:nvPr/>
          </p:nvSpPr>
          <p:spPr bwMode="auto">
            <a:xfrm>
              <a:off x="1287" y="2578"/>
              <a:ext cx="80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/>
                <a:t>Reactants</a:t>
              </a:r>
            </a:p>
          </p:txBody>
        </p:sp>
        <p:sp>
          <p:nvSpPr>
            <p:cNvPr id="7190" name="Rectangle 13"/>
            <p:cNvSpPr>
              <a:spLocks noChangeArrowheads="1"/>
            </p:cNvSpPr>
            <p:nvPr/>
          </p:nvSpPr>
          <p:spPr bwMode="auto">
            <a:xfrm>
              <a:off x="3399" y="3298"/>
              <a:ext cx="7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/>
                <a:t>Products</a:t>
              </a:r>
            </a:p>
          </p:txBody>
        </p:sp>
        <p:sp>
          <p:nvSpPr>
            <p:cNvPr id="40974" name="Rectangle 14"/>
            <p:cNvSpPr>
              <a:spLocks noChangeArrowheads="1"/>
            </p:cNvSpPr>
            <p:nvPr/>
          </p:nvSpPr>
          <p:spPr bwMode="auto">
            <a:xfrm>
              <a:off x="3447" y="2194"/>
              <a:ext cx="18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800" b="1">
                  <a:solidFill>
                    <a:srgbClr val="DC008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Free energy of activation</a:t>
              </a:r>
              <a:endParaRPr lang="en-US" sz="1800" b="1"/>
            </a:p>
          </p:txBody>
        </p:sp>
        <p:sp>
          <p:nvSpPr>
            <p:cNvPr id="7192" name="AutoShape 15"/>
            <p:cNvSpPr>
              <a:spLocks/>
            </p:cNvSpPr>
            <p:nvPr/>
          </p:nvSpPr>
          <p:spPr bwMode="auto">
            <a:xfrm>
              <a:off x="3216" y="2064"/>
              <a:ext cx="144" cy="480"/>
            </a:xfrm>
            <a:prstGeom prst="rightBrace">
              <a:avLst>
                <a:gd name="adj1" fmla="val 27778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495800" y="1676400"/>
            <a:ext cx="3911600" cy="1092200"/>
            <a:chOff x="2848" y="1072"/>
            <a:chExt cx="2464" cy="688"/>
          </a:xfrm>
        </p:grpSpPr>
        <p:sp>
          <p:nvSpPr>
            <p:cNvPr id="7176" name="Rectangle 17"/>
            <p:cNvSpPr>
              <a:spLocks noChangeArrowheads="1"/>
            </p:cNvSpPr>
            <p:nvPr/>
          </p:nvSpPr>
          <p:spPr bwMode="auto">
            <a:xfrm>
              <a:off x="3446" y="1142"/>
              <a:ext cx="160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Rectangle 18"/>
            <p:cNvSpPr>
              <a:spLocks noChangeArrowheads="1"/>
            </p:cNvSpPr>
            <p:nvPr/>
          </p:nvSpPr>
          <p:spPr bwMode="auto">
            <a:xfrm>
              <a:off x="2848" y="1072"/>
              <a:ext cx="2464" cy="688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Line 19"/>
            <p:cNvSpPr>
              <a:spLocks noChangeShapeType="1"/>
            </p:cNvSpPr>
            <p:nvPr/>
          </p:nvSpPr>
          <p:spPr bwMode="auto">
            <a:xfrm>
              <a:off x="2992" y="1248"/>
              <a:ext cx="304" cy="0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20"/>
            <p:cNvSpPr>
              <a:spLocks noChangeArrowheads="1"/>
            </p:cNvSpPr>
            <p:nvPr/>
          </p:nvSpPr>
          <p:spPr bwMode="auto">
            <a:xfrm>
              <a:off x="3351" y="1095"/>
              <a:ext cx="162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/>
                <a:t>Without Enzyme</a:t>
              </a:r>
            </a:p>
          </p:txBody>
        </p:sp>
        <p:sp>
          <p:nvSpPr>
            <p:cNvPr id="7180" name="Line 21"/>
            <p:cNvSpPr>
              <a:spLocks noChangeShapeType="1"/>
            </p:cNvSpPr>
            <p:nvPr/>
          </p:nvSpPr>
          <p:spPr bwMode="auto">
            <a:xfrm>
              <a:off x="2992" y="1536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Rectangle 22"/>
            <p:cNvSpPr>
              <a:spLocks noChangeArrowheads="1"/>
            </p:cNvSpPr>
            <p:nvPr/>
          </p:nvSpPr>
          <p:spPr bwMode="auto">
            <a:xfrm>
              <a:off x="3351" y="1383"/>
              <a:ext cx="133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/>
                <a:t>With Enzyme</a:t>
              </a:r>
            </a:p>
          </p:txBody>
        </p:sp>
      </p:grpSp>
      <p:sp>
        <p:nvSpPr>
          <p:cNvPr id="40984" name="Freeform 24"/>
          <p:cNvSpPr>
            <a:spLocks/>
          </p:cNvSpPr>
          <p:nvPr/>
        </p:nvSpPr>
        <p:spPr bwMode="auto">
          <a:xfrm>
            <a:off x="2057400" y="2362200"/>
            <a:ext cx="3429000" cy="3276600"/>
          </a:xfrm>
          <a:custGeom>
            <a:avLst/>
            <a:gdLst>
              <a:gd name="T0" fmla="*/ 0 w 2112"/>
              <a:gd name="T1" fmla="*/ 1168 h 2128"/>
              <a:gd name="T2" fmla="*/ 720 w 2112"/>
              <a:gd name="T3" fmla="*/ 160 h 2128"/>
              <a:gd name="T4" fmla="*/ 2112 w 2112"/>
              <a:gd name="T5" fmla="*/ 2128 h 2128"/>
              <a:gd name="T6" fmla="*/ 0 60000 65536"/>
              <a:gd name="T7" fmla="*/ 0 60000 65536"/>
              <a:gd name="T8" fmla="*/ 0 60000 65536"/>
              <a:gd name="T9" fmla="*/ 0 w 2112"/>
              <a:gd name="T10" fmla="*/ 0 h 2128"/>
              <a:gd name="T11" fmla="*/ 2112 w 2112"/>
              <a:gd name="T12" fmla="*/ 2128 h 21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2128">
                <a:moveTo>
                  <a:pt x="0" y="1168"/>
                </a:moveTo>
                <a:cubicBezTo>
                  <a:pt x="184" y="584"/>
                  <a:pt x="368" y="0"/>
                  <a:pt x="720" y="160"/>
                </a:cubicBezTo>
                <a:cubicBezTo>
                  <a:pt x="1072" y="320"/>
                  <a:pt x="1880" y="1800"/>
                  <a:pt x="2112" y="2128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Freeform 27"/>
          <p:cNvSpPr>
            <a:spLocks/>
          </p:cNvSpPr>
          <p:nvPr/>
        </p:nvSpPr>
        <p:spPr bwMode="auto">
          <a:xfrm>
            <a:off x="2057400" y="3124200"/>
            <a:ext cx="3429000" cy="2514600"/>
          </a:xfrm>
          <a:custGeom>
            <a:avLst/>
            <a:gdLst>
              <a:gd name="T0" fmla="*/ 0 w 2160"/>
              <a:gd name="T1" fmla="*/ 648 h 1656"/>
              <a:gd name="T2" fmla="*/ 768 w 2160"/>
              <a:gd name="T3" fmla="*/ 168 h 1656"/>
              <a:gd name="T4" fmla="*/ 2160 w 2160"/>
              <a:gd name="T5" fmla="*/ 1656 h 1656"/>
              <a:gd name="T6" fmla="*/ 0 60000 65536"/>
              <a:gd name="T7" fmla="*/ 0 60000 65536"/>
              <a:gd name="T8" fmla="*/ 0 60000 65536"/>
              <a:gd name="T9" fmla="*/ 0 w 2160"/>
              <a:gd name="T10" fmla="*/ 0 h 1656"/>
              <a:gd name="T11" fmla="*/ 2160 w 2160"/>
              <a:gd name="T12" fmla="*/ 1656 h 16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1656">
                <a:moveTo>
                  <a:pt x="0" y="648"/>
                </a:moveTo>
                <a:cubicBezTo>
                  <a:pt x="204" y="324"/>
                  <a:pt x="408" y="0"/>
                  <a:pt x="768" y="168"/>
                </a:cubicBezTo>
                <a:cubicBezTo>
                  <a:pt x="1128" y="336"/>
                  <a:pt x="1644" y="996"/>
                  <a:pt x="2160" y="1656"/>
                </a:cubicBezTo>
              </a:path>
            </a:pathLst>
          </a:cu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4" grpId="0" animBg="1"/>
      <p:bldP spid="409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C0419B-F7B9-4564-BD93-9A5F7B03F858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7" name="Picture 4" descr="Enzymes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009B4D-B825-4955-A31F-145C28B75945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algn="ctr" eaLnBrk="1" hangingPunct="1">
              <a:defRPr/>
            </a:pPr>
            <a:r>
              <a:rPr lang="en-US" sz="4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Enzyme-Substrate Complex</a:t>
            </a:r>
            <a:endParaRPr lang="en-US" sz="4400" b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 lIns="90488" tIns="44450" rIns="90488" bIns="44450"/>
          <a:lstStyle/>
          <a:p>
            <a:pPr eaLnBrk="1" hangingPunct="1">
              <a:buFontTx/>
              <a:buNone/>
              <a:defRPr/>
            </a:pPr>
            <a:r>
              <a:rPr lang="en-US" sz="4000" smtClean="0">
                <a:latin typeface="Comic Sans MS" pitchFamily="66" charset="0"/>
              </a:rPr>
              <a:t>The 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substance</a:t>
            </a:r>
            <a:r>
              <a:rPr lang="en-US" sz="4000" smtClean="0">
                <a:latin typeface="Comic Sans MS" pitchFamily="66" charset="0"/>
              </a:rPr>
              <a:t> (reactant) an 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</a:t>
            </a:r>
            <a:r>
              <a:rPr lang="en-US" sz="4000" smtClean="0">
                <a:latin typeface="Comic Sans MS" pitchFamily="66" charset="0"/>
              </a:rPr>
              <a:t> acts on is the </a:t>
            </a:r>
            <a:r>
              <a:rPr lang="en-US" sz="40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substrate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267200" y="2895600"/>
            <a:ext cx="4440238" cy="3602038"/>
            <a:chOff x="2016" y="2016"/>
            <a:chExt cx="2797" cy="1981"/>
          </a:xfrm>
        </p:grpSpPr>
        <p:sp>
          <p:nvSpPr>
            <p:cNvPr id="9224" name="Freeform 4"/>
            <p:cNvSpPr>
              <a:spLocks/>
            </p:cNvSpPr>
            <p:nvPr/>
          </p:nvSpPr>
          <p:spPr bwMode="auto">
            <a:xfrm>
              <a:off x="2016" y="2016"/>
              <a:ext cx="2797" cy="1981"/>
            </a:xfrm>
            <a:custGeom>
              <a:avLst/>
              <a:gdLst>
                <a:gd name="T0" fmla="*/ 264 w 2797"/>
                <a:gd name="T1" fmla="*/ 408 h 1981"/>
                <a:gd name="T2" fmla="*/ 372 w 2797"/>
                <a:gd name="T3" fmla="*/ 420 h 1981"/>
                <a:gd name="T4" fmla="*/ 492 w 2797"/>
                <a:gd name="T5" fmla="*/ 432 h 1981"/>
                <a:gd name="T6" fmla="*/ 600 w 2797"/>
                <a:gd name="T7" fmla="*/ 432 h 1981"/>
                <a:gd name="T8" fmla="*/ 708 w 2797"/>
                <a:gd name="T9" fmla="*/ 480 h 1981"/>
                <a:gd name="T10" fmla="*/ 720 w 2797"/>
                <a:gd name="T11" fmla="*/ 588 h 1981"/>
                <a:gd name="T12" fmla="*/ 720 w 2797"/>
                <a:gd name="T13" fmla="*/ 708 h 1981"/>
                <a:gd name="T14" fmla="*/ 720 w 2797"/>
                <a:gd name="T15" fmla="*/ 816 h 1981"/>
                <a:gd name="T16" fmla="*/ 720 w 2797"/>
                <a:gd name="T17" fmla="*/ 924 h 1981"/>
                <a:gd name="T18" fmla="*/ 708 w 2797"/>
                <a:gd name="T19" fmla="*/ 1032 h 1981"/>
                <a:gd name="T20" fmla="*/ 588 w 2797"/>
                <a:gd name="T21" fmla="*/ 1056 h 1981"/>
                <a:gd name="T22" fmla="*/ 432 w 2797"/>
                <a:gd name="T23" fmla="*/ 1056 h 1981"/>
                <a:gd name="T24" fmla="*/ 324 w 2797"/>
                <a:gd name="T25" fmla="*/ 1056 h 1981"/>
                <a:gd name="T26" fmla="*/ 216 w 2797"/>
                <a:gd name="T27" fmla="*/ 1056 h 1981"/>
                <a:gd name="T28" fmla="*/ 108 w 2797"/>
                <a:gd name="T29" fmla="*/ 1140 h 1981"/>
                <a:gd name="T30" fmla="*/ 72 w 2797"/>
                <a:gd name="T31" fmla="*/ 1296 h 1981"/>
                <a:gd name="T32" fmla="*/ 96 w 2797"/>
                <a:gd name="T33" fmla="*/ 1440 h 1981"/>
                <a:gd name="T34" fmla="*/ 216 w 2797"/>
                <a:gd name="T35" fmla="*/ 1536 h 1981"/>
                <a:gd name="T36" fmla="*/ 276 w 2797"/>
                <a:gd name="T37" fmla="*/ 1680 h 1981"/>
                <a:gd name="T38" fmla="*/ 324 w 2797"/>
                <a:gd name="T39" fmla="*/ 1812 h 1981"/>
                <a:gd name="T40" fmla="*/ 564 w 2797"/>
                <a:gd name="T41" fmla="*/ 1848 h 1981"/>
                <a:gd name="T42" fmla="*/ 720 w 2797"/>
                <a:gd name="T43" fmla="*/ 1824 h 1981"/>
                <a:gd name="T44" fmla="*/ 816 w 2797"/>
                <a:gd name="T45" fmla="*/ 1680 h 1981"/>
                <a:gd name="T46" fmla="*/ 1068 w 2797"/>
                <a:gd name="T47" fmla="*/ 1692 h 1981"/>
                <a:gd name="T48" fmla="*/ 1152 w 2797"/>
                <a:gd name="T49" fmla="*/ 1824 h 1981"/>
                <a:gd name="T50" fmla="*/ 1308 w 2797"/>
                <a:gd name="T51" fmla="*/ 1884 h 1981"/>
                <a:gd name="T52" fmla="*/ 1524 w 2797"/>
                <a:gd name="T53" fmla="*/ 1896 h 1981"/>
                <a:gd name="T54" fmla="*/ 1788 w 2797"/>
                <a:gd name="T55" fmla="*/ 1848 h 1981"/>
                <a:gd name="T56" fmla="*/ 2148 w 2797"/>
                <a:gd name="T57" fmla="*/ 1884 h 1981"/>
                <a:gd name="T58" fmla="*/ 2436 w 2797"/>
                <a:gd name="T59" fmla="*/ 1932 h 1981"/>
                <a:gd name="T60" fmla="*/ 2592 w 2797"/>
                <a:gd name="T61" fmla="*/ 1980 h 1981"/>
                <a:gd name="T62" fmla="*/ 2736 w 2797"/>
                <a:gd name="T63" fmla="*/ 1884 h 1981"/>
                <a:gd name="T64" fmla="*/ 2784 w 2797"/>
                <a:gd name="T65" fmla="*/ 1644 h 1981"/>
                <a:gd name="T66" fmla="*/ 2796 w 2797"/>
                <a:gd name="T67" fmla="*/ 1404 h 1981"/>
                <a:gd name="T68" fmla="*/ 2748 w 2797"/>
                <a:gd name="T69" fmla="*/ 1188 h 1981"/>
                <a:gd name="T70" fmla="*/ 2700 w 2797"/>
                <a:gd name="T71" fmla="*/ 948 h 1981"/>
                <a:gd name="T72" fmla="*/ 2676 w 2797"/>
                <a:gd name="T73" fmla="*/ 708 h 1981"/>
                <a:gd name="T74" fmla="*/ 2676 w 2797"/>
                <a:gd name="T75" fmla="*/ 492 h 1981"/>
                <a:gd name="T76" fmla="*/ 2712 w 2797"/>
                <a:gd name="T77" fmla="*/ 252 h 1981"/>
                <a:gd name="T78" fmla="*/ 2652 w 2797"/>
                <a:gd name="T79" fmla="*/ 144 h 1981"/>
                <a:gd name="T80" fmla="*/ 2508 w 2797"/>
                <a:gd name="T81" fmla="*/ 132 h 1981"/>
                <a:gd name="T82" fmla="*/ 2244 w 2797"/>
                <a:gd name="T83" fmla="*/ 120 h 1981"/>
                <a:gd name="T84" fmla="*/ 2004 w 2797"/>
                <a:gd name="T85" fmla="*/ 108 h 1981"/>
                <a:gd name="T86" fmla="*/ 1764 w 2797"/>
                <a:gd name="T87" fmla="*/ 108 h 1981"/>
                <a:gd name="T88" fmla="*/ 1500 w 2797"/>
                <a:gd name="T89" fmla="*/ 96 h 1981"/>
                <a:gd name="T90" fmla="*/ 1236 w 2797"/>
                <a:gd name="T91" fmla="*/ 60 h 1981"/>
                <a:gd name="T92" fmla="*/ 996 w 2797"/>
                <a:gd name="T93" fmla="*/ 48 h 1981"/>
                <a:gd name="T94" fmla="*/ 888 w 2797"/>
                <a:gd name="T95" fmla="*/ 60 h 1981"/>
                <a:gd name="T96" fmla="*/ 756 w 2797"/>
                <a:gd name="T97" fmla="*/ 36 h 1981"/>
                <a:gd name="T98" fmla="*/ 552 w 2797"/>
                <a:gd name="T99" fmla="*/ 12 h 1981"/>
                <a:gd name="T100" fmla="*/ 396 w 2797"/>
                <a:gd name="T101" fmla="*/ 0 h 1981"/>
                <a:gd name="T102" fmla="*/ 288 w 2797"/>
                <a:gd name="T103" fmla="*/ 24 h 1981"/>
                <a:gd name="T104" fmla="*/ 180 w 2797"/>
                <a:gd name="T105" fmla="*/ 60 h 1981"/>
                <a:gd name="T106" fmla="*/ 72 w 2797"/>
                <a:gd name="T107" fmla="*/ 168 h 1981"/>
                <a:gd name="T108" fmla="*/ 0 w 2797"/>
                <a:gd name="T109" fmla="*/ 276 h 1981"/>
                <a:gd name="T110" fmla="*/ 0 w 2797"/>
                <a:gd name="T111" fmla="*/ 384 h 1981"/>
                <a:gd name="T112" fmla="*/ 108 w 2797"/>
                <a:gd name="T113" fmla="*/ 420 h 1981"/>
                <a:gd name="T114" fmla="*/ 192 w 2797"/>
                <a:gd name="T115" fmla="*/ 396 h 19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797"/>
                <a:gd name="T175" fmla="*/ 0 h 1981"/>
                <a:gd name="T176" fmla="*/ 2797 w 2797"/>
                <a:gd name="T177" fmla="*/ 1981 h 19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797" h="1981">
                  <a:moveTo>
                    <a:pt x="192" y="396"/>
                  </a:moveTo>
                  <a:lnTo>
                    <a:pt x="228" y="396"/>
                  </a:lnTo>
                  <a:lnTo>
                    <a:pt x="264" y="408"/>
                  </a:lnTo>
                  <a:lnTo>
                    <a:pt x="300" y="408"/>
                  </a:lnTo>
                  <a:lnTo>
                    <a:pt x="336" y="408"/>
                  </a:lnTo>
                  <a:lnTo>
                    <a:pt x="372" y="420"/>
                  </a:lnTo>
                  <a:lnTo>
                    <a:pt x="408" y="420"/>
                  </a:lnTo>
                  <a:lnTo>
                    <a:pt x="444" y="432"/>
                  </a:lnTo>
                  <a:lnTo>
                    <a:pt x="492" y="432"/>
                  </a:lnTo>
                  <a:lnTo>
                    <a:pt x="528" y="432"/>
                  </a:lnTo>
                  <a:lnTo>
                    <a:pt x="564" y="432"/>
                  </a:lnTo>
                  <a:lnTo>
                    <a:pt x="600" y="432"/>
                  </a:lnTo>
                  <a:lnTo>
                    <a:pt x="648" y="444"/>
                  </a:lnTo>
                  <a:lnTo>
                    <a:pt x="684" y="444"/>
                  </a:lnTo>
                  <a:lnTo>
                    <a:pt x="708" y="480"/>
                  </a:lnTo>
                  <a:lnTo>
                    <a:pt x="720" y="516"/>
                  </a:lnTo>
                  <a:lnTo>
                    <a:pt x="720" y="552"/>
                  </a:lnTo>
                  <a:lnTo>
                    <a:pt x="720" y="588"/>
                  </a:lnTo>
                  <a:lnTo>
                    <a:pt x="720" y="624"/>
                  </a:lnTo>
                  <a:lnTo>
                    <a:pt x="720" y="660"/>
                  </a:lnTo>
                  <a:lnTo>
                    <a:pt x="720" y="708"/>
                  </a:lnTo>
                  <a:lnTo>
                    <a:pt x="720" y="744"/>
                  </a:lnTo>
                  <a:lnTo>
                    <a:pt x="720" y="780"/>
                  </a:lnTo>
                  <a:lnTo>
                    <a:pt x="720" y="816"/>
                  </a:lnTo>
                  <a:lnTo>
                    <a:pt x="720" y="852"/>
                  </a:lnTo>
                  <a:lnTo>
                    <a:pt x="720" y="888"/>
                  </a:lnTo>
                  <a:lnTo>
                    <a:pt x="720" y="924"/>
                  </a:lnTo>
                  <a:lnTo>
                    <a:pt x="720" y="960"/>
                  </a:lnTo>
                  <a:lnTo>
                    <a:pt x="720" y="996"/>
                  </a:lnTo>
                  <a:lnTo>
                    <a:pt x="708" y="1032"/>
                  </a:lnTo>
                  <a:lnTo>
                    <a:pt x="672" y="1056"/>
                  </a:lnTo>
                  <a:lnTo>
                    <a:pt x="636" y="1056"/>
                  </a:lnTo>
                  <a:lnTo>
                    <a:pt x="588" y="1056"/>
                  </a:lnTo>
                  <a:lnTo>
                    <a:pt x="516" y="1056"/>
                  </a:lnTo>
                  <a:lnTo>
                    <a:pt x="468" y="1056"/>
                  </a:lnTo>
                  <a:lnTo>
                    <a:pt x="432" y="1056"/>
                  </a:lnTo>
                  <a:lnTo>
                    <a:pt x="396" y="1056"/>
                  </a:lnTo>
                  <a:lnTo>
                    <a:pt x="360" y="1056"/>
                  </a:lnTo>
                  <a:lnTo>
                    <a:pt x="324" y="1056"/>
                  </a:lnTo>
                  <a:lnTo>
                    <a:pt x="288" y="1056"/>
                  </a:lnTo>
                  <a:lnTo>
                    <a:pt x="252" y="1056"/>
                  </a:lnTo>
                  <a:lnTo>
                    <a:pt x="216" y="1056"/>
                  </a:lnTo>
                  <a:lnTo>
                    <a:pt x="180" y="1068"/>
                  </a:lnTo>
                  <a:lnTo>
                    <a:pt x="144" y="1092"/>
                  </a:lnTo>
                  <a:lnTo>
                    <a:pt x="108" y="1140"/>
                  </a:lnTo>
                  <a:lnTo>
                    <a:pt x="96" y="1176"/>
                  </a:lnTo>
                  <a:lnTo>
                    <a:pt x="84" y="1248"/>
                  </a:lnTo>
                  <a:lnTo>
                    <a:pt x="72" y="1296"/>
                  </a:lnTo>
                  <a:lnTo>
                    <a:pt x="72" y="1344"/>
                  </a:lnTo>
                  <a:lnTo>
                    <a:pt x="72" y="1392"/>
                  </a:lnTo>
                  <a:lnTo>
                    <a:pt x="96" y="1440"/>
                  </a:lnTo>
                  <a:lnTo>
                    <a:pt x="144" y="1464"/>
                  </a:lnTo>
                  <a:lnTo>
                    <a:pt x="180" y="1500"/>
                  </a:lnTo>
                  <a:lnTo>
                    <a:pt x="216" y="1536"/>
                  </a:lnTo>
                  <a:lnTo>
                    <a:pt x="252" y="1584"/>
                  </a:lnTo>
                  <a:lnTo>
                    <a:pt x="276" y="1632"/>
                  </a:lnTo>
                  <a:lnTo>
                    <a:pt x="276" y="1680"/>
                  </a:lnTo>
                  <a:lnTo>
                    <a:pt x="288" y="1728"/>
                  </a:lnTo>
                  <a:lnTo>
                    <a:pt x="300" y="1776"/>
                  </a:lnTo>
                  <a:lnTo>
                    <a:pt x="324" y="1812"/>
                  </a:lnTo>
                  <a:lnTo>
                    <a:pt x="396" y="1824"/>
                  </a:lnTo>
                  <a:lnTo>
                    <a:pt x="468" y="1848"/>
                  </a:lnTo>
                  <a:lnTo>
                    <a:pt x="564" y="1848"/>
                  </a:lnTo>
                  <a:lnTo>
                    <a:pt x="636" y="1860"/>
                  </a:lnTo>
                  <a:lnTo>
                    <a:pt x="672" y="1860"/>
                  </a:lnTo>
                  <a:lnTo>
                    <a:pt x="720" y="1824"/>
                  </a:lnTo>
                  <a:lnTo>
                    <a:pt x="744" y="1752"/>
                  </a:lnTo>
                  <a:lnTo>
                    <a:pt x="780" y="1704"/>
                  </a:lnTo>
                  <a:lnTo>
                    <a:pt x="816" y="1680"/>
                  </a:lnTo>
                  <a:lnTo>
                    <a:pt x="900" y="1668"/>
                  </a:lnTo>
                  <a:lnTo>
                    <a:pt x="972" y="1680"/>
                  </a:lnTo>
                  <a:lnTo>
                    <a:pt x="1068" y="1692"/>
                  </a:lnTo>
                  <a:lnTo>
                    <a:pt x="1116" y="1740"/>
                  </a:lnTo>
                  <a:lnTo>
                    <a:pt x="1140" y="1788"/>
                  </a:lnTo>
                  <a:lnTo>
                    <a:pt x="1152" y="1824"/>
                  </a:lnTo>
                  <a:lnTo>
                    <a:pt x="1188" y="1872"/>
                  </a:lnTo>
                  <a:lnTo>
                    <a:pt x="1236" y="1884"/>
                  </a:lnTo>
                  <a:lnTo>
                    <a:pt x="1308" y="1884"/>
                  </a:lnTo>
                  <a:lnTo>
                    <a:pt x="1380" y="1884"/>
                  </a:lnTo>
                  <a:lnTo>
                    <a:pt x="1476" y="1884"/>
                  </a:lnTo>
                  <a:lnTo>
                    <a:pt x="1524" y="1896"/>
                  </a:lnTo>
                  <a:lnTo>
                    <a:pt x="1596" y="1884"/>
                  </a:lnTo>
                  <a:lnTo>
                    <a:pt x="1692" y="1860"/>
                  </a:lnTo>
                  <a:lnTo>
                    <a:pt x="1788" y="1848"/>
                  </a:lnTo>
                  <a:lnTo>
                    <a:pt x="1908" y="1848"/>
                  </a:lnTo>
                  <a:lnTo>
                    <a:pt x="2028" y="1872"/>
                  </a:lnTo>
                  <a:lnTo>
                    <a:pt x="2148" y="1884"/>
                  </a:lnTo>
                  <a:lnTo>
                    <a:pt x="2268" y="1908"/>
                  </a:lnTo>
                  <a:lnTo>
                    <a:pt x="2364" y="1920"/>
                  </a:lnTo>
                  <a:lnTo>
                    <a:pt x="2436" y="1932"/>
                  </a:lnTo>
                  <a:lnTo>
                    <a:pt x="2508" y="1956"/>
                  </a:lnTo>
                  <a:lnTo>
                    <a:pt x="2544" y="1968"/>
                  </a:lnTo>
                  <a:lnTo>
                    <a:pt x="2592" y="1980"/>
                  </a:lnTo>
                  <a:lnTo>
                    <a:pt x="2640" y="1956"/>
                  </a:lnTo>
                  <a:lnTo>
                    <a:pt x="2688" y="1932"/>
                  </a:lnTo>
                  <a:lnTo>
                    <a:pt x="2736" y="1884"/>
                  </a:lnTo>
                  <a:lnTo>
                    <a:pt x="2748" y="1812"/>
                  </a:lnTo>
                  <a:lnTo>
                    <a:pt x="2772" y="1716"/>
                  </a:lnTo>
                  <a:lnTo>
                    <a:pt x="2784" y="1644"/>
                  </a:lnTo>
                  <a:lnTo>
                    <a:pt x="2784" y="1572"/>
                  </a:lnTo>
                  <a:lnTo>
                    <a:pt x="2796" y="1500"/>
                  </a:lnTo>
                  <a:lnTo>
                    <a:pt x="2796" y="1404"/>
                  </a:lnTo>
                  <a:lnTo>
                    <a:pt x="2784" y="1308"/>
                  </a:lnTo>
                  <a:lnTo>
                    <a:pt x="2760" y="1260"/>
                  </a:lnTo>
                  <a:lnTo>
                    <a:pt x="2748" y="1188"/>
                  </a:lnTo>
                  <a:lnTo>
                    <a:pt x="2724" y="1116"/>
                  </a:lnTo>
                  <a:lnTo>
                    <a:pt x="2712" y="1044"/>
                  </a:lnTo>
                  <a:lnTo>
                    <a:pt x="2700" y="948"/>
                  </a:lnTo>
                  <a:lnTo>
                    <a:pt x="2688" y="876"/>
                  </a:lnTo>
                  <a:lnTo>
                    <a:pt x="2676" y="780"/>
                  </a:lnTo>
                  <a:lnTo>
                    <a:pt x="2676" y="708"/>
                  </a:lnTo>
                  <a:lnTo>
                    <a:pt x="2676" y="636"/>
                  </a:lnTo>
                  <a:lnTo>
                    <a:pt x="2676" y="564"/>
                  </a:lnTo>
                  <a:lnTo>
                    <a:pt x="2676" y="492"/>
                  </a:lnTo>
                  <a:lnTo>
                    <a:pt x="2688" y="396"/>
                  </a:lnTo>
                  <a:lnTo>
                    <a:pt x="2700" y="348"/>
                  </a:lnTo>
                  <a:lnTo>
                    <a:pt x="2712" y="252"/>
                  </a:lnTo>
                  <a:lnTo>
                    <a:pt x="2712" y="204"/>
                  </a:lnTo>
                  <a:lnTo>
                    <a:pt x="2688" y="168"/>
                  </a:lnTo>
                  <a:lnTo>
                    <a:pt x="2652" y="144"/>
                  </a:lnTo>
                  <a:lnTo>
                    <a:pt x="2616" y="132"/>
                  </a:lnTo>
                  <a:lnTo>
                    <a:pt x="2580" y="132"/>
                  </a:lnTo>
                  <a:lnTo>
                    <a:pt x="2508" y="132"/>
                  </a:lnTo>
                  <a:lnTo>
                    <a:pt x="2436" y="120"/>
                  </a:lnTo>
                  <a:lnTo>
                    <a:pt x="2364" y="120"/>
                  </a:lnTo>
                  <a:lnTo>
                    <a:pt x="2244" y="120"/>
                  </a:lnTo>
                  <a:lnTo>
                    <a:pt x="2148" y="120"/>
                  </a:lnTo>
                  <a:lnTo>
                    <a:pt x="2076" y="120"/>
                  </a:lnTo>
                  <a:lnTo>
                    <a:pt x="2004" y="108"/>
                  </a:lnTo>
                  <a:lnTo>
                    <a:pt x="1932" y="108"/>
                  </a:lnTo>
                  <a:lnTo>
                    <a:pt x="1836" y="108"/>
                  </a:lnTo>
                  <a:lnTo>
                    <a:pt x="1764" y="108"/>
                  </a:lnTo>
                  <a:lnTo>
                    <a:pt x="1692" y="108"/>
                  </a:lnTo>
                  <a:lnTo>
                    <a:pt x="1596" y="108"/>
                  </a:lnTo>
                  <a:lnTo>
                    <a:pt x="1500" y="96"/>
                  </a:lnTo>
                  <a:lnTo>
                    <a:pt x="1404" y="84"/>
                  </a:lnTo>
                  <a:lnTo>
                    <a:pt x="1308" y="72"/>
                  </a:lnTo>
                  <a:lnTo>
                    <a:pt x="1236" y="60"/>
                  </a:lnTo>
                  <a:lnTo>
                    <a:pt x="1164" y="60"/>
                  </a:lnTo>
                  <a:lnTo>
                    <a:pt x="1092" y="48"/>
                  </a:lnTo>
                  <a:lnTo>
                    <a:pt x="996" y="48"/>
                  </a:lnTo>
                  <a:lnTo>
                    <a:pt x="960" y="48"/>
                  </a:lnTo>
                  <a:lnTo>
                    <a:pt x="924" y="48"/>
                  </a:lnTo>
                  <a:lnTo>
                    <a:pt x="888" y="60"/>
                  </a:lnTo>
                  <a:lnTo>
                    <a:pt x="840" y="60"/>
                  </a:lnTo>
                  <a:lnTo>
                    <a:pt x="792" y="60"/>
                  </a:lnTo>
                  <a:lnTo>
                    <a:pt x="756" y="36"/>
                  </a:lnTo>
                  <a:lnTo>
                    <a:pt x="708" y="24"/>
                  </a:lnTo>
                  <a:lnTo>
                    <a:pt x="624" y="12"/>
                  </a:lnTo>
                  <a:lnTo>
                    <a:pt x="552" y="12"/>
                  </a:lnTo>
                  <a:lnTo>
                    <a:pt x="480" y="12"/>
                  </a:lnTo>
                  <a:lnTo>
                    <a:pt x="432" y="0"/>
                  </a:lnTo>
                  <a:lnTo>
                    <a:pt x="396" y="0"/>
                  </a:lnTo>
                  <a:lnTo>
                    <a:pt x="360" y="12"/>
                  </a:lnTo>
                  <a:lnTo>
                    <a:pt x="324" y="12"/>
                  </a:lnTo>
                  <a:lnTo>
                    <a:pt x="288" y="24"/>
                  </a:lnTo>
                  <a:lnTo>
                    <a:pt x="252" y="24"/>
                  </a:lnTo>
                  <a:lnTo>
                    <a:pt x="216" y="36"/>
                  </a:lnTo>
                  <a:lnTo>
                    <a:pt x="180" y="60"/>
                  </a:lnTo>
                  <a:lnTo>
                    <a:pt x="144" y="84"/>
                  </a:lnTo>
                  <a:lnTo>
                    <a:pt x="108" y="120"/>
                  </a:lnTo>
                  <a:lnTo>
                    <a:pt x="72" y="168"/>
                  </a:lnTo>
                  <a:lnTo>
                    <a:pt x="36" y="204"/>
                  </a:lnTo>
                  <a:lnTo>
                    <a:pt x="12" y="240"/>
                  </a:lnTo>
                  <a:lnTo>
                    <a:pt x="0" y="276"/>
                  </a:lnTo>
                  <a:lnTo>
                    <a:pt x="0" y="312"/>
                  </a:lnTo>
                  <a:lnTo>
                    <a:pt x="0" y="348"/>
                  </a:lnTo>
                  <a:lnTo>
                    <a:pt x="0" y="384"/>
                  </a:lnTo>
                  <a:lnTo>
                    <a:pt x="36" y="396"/>
                  </a:lnTo>
                  <a:lnTo>
                    <a:pt x="72" y="408"/>
                  </a:lnTo>
                  <a:lnTo>
                    <a:pt x="108" y="420"/>
                  </a:lnTo>
                  <a:lnTo>
                    <a:pt x="144" y="432"/>
                  </a:lnTo>
                  <a:lnTo>
                    <a:pt x="180" y="420"/>
                  </a:lnTo>
                  <a:lnTo>
                    <a:pt x="192" y="396"/>
                  </a:lnTo>
                </a:path>
              </a:pathLst>
            </a:custGeom>
            <a:solidFill>
              <a:schemeClr val="accent1"/>
            </a:solidFill>
            <a:ln w="508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Rectangle 5"/>
            <p:cNvSpPr>
              <a:spLocks noChangeArrowheads="1"/>
            </p:cNvSpPr>
            <p:nvPr/>
          </p:nvSpPr>
          <p:spPr bwMode="auto">
            <a:xfrm>
              <a:off x="3063" y="2691"/>
              <a:ext cx="1018" cy="3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200"/>
                <a:t>Enzyme</a:t>
              </a:r>
            </a:p>
          </p:txBody>
        </p:sp>
      </p:grp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1447800" y="3886200"/>
            <a:ext cx="1828800" cy="1066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Substrate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3581400" y="3810000"/>
            <a:ext cx="1676400" cy="838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Joins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  <p:bldP spid="26638" grpId="0" animBg="1" autoUpdateAnimBg="0"/>
      <p:bldP spid="2664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2E0BE7-AF0F-4A81-A802-A09AD7D071BF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algn="ctr" eaLnBrk="1" hangingPunct="1">
              <a:defRPr/>
            </a:pPr>
            <a:r>
              <a:rPr lang="en-US" sz="4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Active Site</a:t>
            </a:r>
            <a:endParaRPr lang="en-US" sz="4400" b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3600" smtClean="0">
                <a:latin typeface="Comic Sans MS" pitchFamily="66" charset="0"/>
              </a:rPr>
              <a:t>A </a:t>
            </a:r>
            <a:r>
              <a:rPr lang="en-US" sz="36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restricted region</a:t>
            </a:r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600" smtClean="0">
                <a:latin typeface="Comic Sans MS" pitchFamily="66" charset="0"/>
              </a:rPr>
              <a:t>of an 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</a:t>
            </a:r>
            <a:r>
              <a:rPr lang="en-US" sz="3600" smtClean="0">
                <a:latin typeface="Comic Sans MS" pitchFamily="66" charset="0"/>
              </a:rPr>
              <a:t> molecule which </a:t>
            </a:r>
            <a:r>
              <a:rPr lang="en-US" sz="36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binds</a:t>
            </a:r>
            <a:r>
              <a:rPr lang="en-US" sz="3600" smtClean="0">
                <a:latin typeface="Comic Sans MS" pitchFamily="66" charset="0"/>
              </a:rPr>
              <a:t> to the 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substrate</a:t>
            </a:r>
            <a:r>
              <a:rPr lang="en-US" sz="3600" smtClean="0">
                <a:latin typeface="Comic Sans MS" pitchFamily="66" charset="0"/>
              </a:rPr>
              <a:t>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343400" y="2819400"/>
            <a:ext cx="4440238" cy="3144838"/>
            <a:chOff x="1920" y="2100"/>
            <a:chExt cx="2797" cy="1981"/>
          </a:xfrm>
        </p:grpSpPr>
        <p:sp>
          <p:nvSpPr>
            <p:cNvPr id="10249" name="Freeform 4"/>
            <p:cNvSpPr>
              <a:spLocks/>
            </p:cNvSpPr>
            <p:nvPr/>
          </p:nvSpPr>
          <p:spPr bwMode="auto">
            <a:xfrm>
              <a:off x="1920" y="2100"/>
              <a:ext cx="2797" cy="1981"/>
            </a:xfrm>
            <a:custGeom>
              <a:avLst/>
              <a:gdLst>
                <a:gd name="T0" fmla="*/ 264 w 2797"/>
                <a:gd name="T1" fmla="*/ 408 h 1981"/>
                <a:gd name="T2" fmla="*/ 372 w 2797"/>
                <a:gd name="T3" fmla="*/ 420 h 1981"/>
                <a:gd name="T4" fmla="*/ 492 w 2797"/>
                <a:gd name="T5" fmla="*/ 432 h 1981"/>
                <a:gd name="T6" fmla="*/ 600 w 2797"/>
                <a:gd name="T7" fmla="*/ 432 h 1981"/>
                <a:gd name="T8" fmla="*/ 708 w 2797"/>
                <a:gd name="T9" fmla="*/ 480 h 1981"/>
                <a:gd name="T10" fmla="*/ 720 w 2797"/>
                <a:gd name="T11" fmla="*/ 588 h 1981"/>
                <a:gd name="T12" fmla="*/ 720 w 2797"/>
                <a:gd name="T13" fmla="*/ 708 h 1981"/>
                <a:gd name="T14" fmla="*/ 720 w 2797"/>
                <a:gd name="T15" fmla="*/ 816 h 1981"/>
                <a:gd name="T16" fmla="*/ 720 w 2797"/>
                <a:gd name="T17" fmla="*/ 924 h 1981"/>
                <a:gd name="T18" fmla="*/ 708 w 2797"/>
                <a:gd name="T19" fmla="*/ 1032 h 1981"/>
                <a:gd name="T20" fmla="*/ 588 w 2797"/>
                <a:gd name="T21" fmla="*/ 1056 h 1981"/>
                <a:gd name="T22" fmla="*/ 432 w 2797"/>
                <a:gd name="T23" fmla="*/ 1056 h 1981"/>
                <a:gd name="T24" fmla="*/ 324 w 2797"/>
                <a:gd name="T25" fmla="*/ 1056 h 1981"/>
                <a:gd name="T26" fmla="*/ 216 w 2797"/>
                <a:gd name="T27" fmla="*/ 1056 h 1981"/>
                <a:gd name="T28" fmla="*/ 108 w 2797"/>
                <a:gd name="T29" fmla="*/ 1140 h 1981"/>
                <a:gd name="T30" fmla="*/ 72 w 2797"/>
                <a:gd name="T31" fmla="*/ 1296 h 1981"/>
                <a:gd name="T32" fmla="*/ 96 w 2797"/>
                <a:gd name="T33" fmla="*/ 1440 h 1981"/>
                <a:gd name="T34" fmla="*/ 216 w 2797"/>
                <a:gd name="T35" fmla="*/ 1536 h 1981"/>
                <a:gd name="T36" fmla="*/ 276 w 2797"/>
                <a:gd name="T37" fmla="*/ 1680 h 1981"/>
                <a:gd name="T38" fmla="*/ 324 w 2797"/>
                <a:gd name="T39" fmla="*/ 1812 h 1981"/>
                <a:gd name="T40" fmla="*/ 564 w 2797"/>
                <a:gd name="T41" fmla="*/ 1848 h 1981"/>
                <a:gd name="T42" fmla="*/ 720 w 2797"/>
                <a:gd name="T43" fmla="*/ 1824 h 1981"/>
                <a:gd name="T44" fmla="*/ 816 w 2797"/>
                <a:gd name="T45" fmla="*/ 1680 h 1981"/>
                <a:gd name="T46" fmla="*/ 1068 w 2797"/>
                <a:gd name="T47" fmla="*/ 1692 h 1981"/>
                <a:gd name="T48" fmla="*/ 1152 w 2797"/>
                <a:gd name="T49" fmla="*/ 1824 h 1981"/>
                <a:gd name="T50" fmla="*/ 1308 w 2797"/>
                <a:gd name="T51" fmla="*/ 1884 h 1981"/>
                <a:gd name="T52" fmla="*/ 1524 w 2797"/>
                <a:gd name="T53" fmla="*/ 1896 h 1981"/>
                <a:gd name="T54" fmla="*/ 1788 w 2797"/>
                <a:gd name="T55" fmla="*/ 1848 h 1981"/>
                <a:gd name="T56" fmla="*/ 2148 w 2797"/>
                <a:gd name="T57" fmla="*/ 1884 h 1981"/>
                <a:gd name="T58" fmla="*/ 2436 w 2797"/>
                <a:gd name="T59" fmla="*/ 1932 h 1981"/>
                <a:gd name="T60" fmla="*/ 2592 w 2797"/>
                <a:gd name="T61" fmla="*/ 1980 h 1981"/>
                <a:gd name="T62" fmla="*/ 2736 w 2797"/>
                <a:gd name="T63" fmla="*/ 1884 h 1981"/>
                <a:gd name="T64" fmla="*/ 2784 w 2797"/>
                <a:gd name="T65" fmla="*/ 1644 h 1981"/>
                <a:gd name="T66" fmla="*/ 2796 w 2797"/>
                <a:gd name="T67" fmla="*/ 1404 h 1981"/>
                <a:gd name="T68" fmla="*/ 2748 w 2797"/>
                <a:gd name="T69" fmla="*/ 1188 h 1981"/>
                <a:gd name="T70" fmla="*/ 2700 w 2797"/>
                <a:gd name="T71" fmla="*/ 948 h 1981"/>
                <a:gd name="T72" fmla="*/ 2676 w 2797"/>
                <a:gd name="T73" fmla="*/ 708 h 1981"/>
                <a:gd name="T74" fmla="*/ 2676 w 2797"/>
                <a:gd name="T75" fmla="*/ 492 h 1981"/>
                <a:gd name="T76" fmla="*/ 2712 w 2797"/>
                <a:gd name="T77" fmla="*/ 252 h 1981"/>
                <a:gd name="T78" fmla="*/ 2652 w 2797"/>
                <a:gd name="T79" fmla="*/ 144 h 1981"/>
                <a:gd name="T80" fmla="*/ 2508 w 2797"/>
                <a:gd name="T81" fmla="*/ 132 h 1981"/>
                <a:gd name="T82" fmla="*/ 2244 w 2797"/>
                <a:gd name="T83" fmla="*/ 120 h 1981"/>
                <a:gd name="T84" fmla="*/ 2004 w 2797"/>
                <a:gd name="T85" fmla="*/ 108 h 1981"/>
                <a:gd name="T86" fmla="*/ 1764 w 2797"/>
                <a:gd name="T87" fmla="*/ 108 h 1981"/>
                <a:gd name="T88" fmla="*/ 1500 w 2797"/>
                <a:gd name="T89" fmla="*/ 96 h 1981"/>
                <a:gd name="T90" fmla="*/ 1236 w 2797"/>
                <a:gd name="T91" fmla="*/ 60 h 1981"/>
                <a:gd name="T92" fmla="*/ 996 w 2797"/>
                <a:gd name="T93" fmla="*/ 48 h 1981"/>
                <a:gd name="T94" fmla="*/ 888 w 2797"/>
                <a:gd name="T95" fmla="*/ 60 h 1981"/>
                <a:gd name="T96" fmla="*/ 756 w 2797"/>
                <a:gd name="T97" fmla="*/ 36 h 1981"/>
                <a:gd name="T98" fmla="*/ 552 w 2797"/>
                <a:gd name="T99" fmla="*/ 12 h 1981"/>
                <a:gd name="T100" fmla="*/ 396 w 2797"/>
                <a:gd name="T101" fmla="*/ 0 h 1981"/>
                <a:gd name="T102" fmla="*/ 288 w 2797"/>
                <a:gd name="T103" fmla="*/ 24 h 1981"/>
                <a:gd name="T104" fmla="*/ 180 w 2797"/>
                <a:gd name="T105" fmla="*/ 60 h 1981"/>
                <a:gd name="T106" fmla="*/ 72 w 2797"/>
                <a:gd name="T107" fmla="*/ 168 h 1981"/>
                <a:gd name="T108" fmla="*/ 0 w 2797"/>
                <a:gd name="T109" fmla="*/ 276 h 1981"/>
                <a:gd name="T110" fmla="*/ 0 w 2797"/>
                <a:gd name="T111" fmla="*/ 384 h 1981"/>
                <a:gd name="T112" fmla="*/ 108 w 2797"/>
                <a:gd name="T113" fmla="*/ 420 h 1981"/>
                <a:gd name="T114" fmla="*/ 192 w 2797"/>
                <a:gd name="T115" fmla="*/ 396 h 19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797"/>
                <a:gd name="T175" fmla="*/ 0 h 1981"/>
                <a:gd name="T176" fmla="*/ 2797 w 2797"/>
                <a:gd name="T177" fmla="*/ 1981 h 19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797" h="1981">
                  <a:moveTo>
                    <a:pt x="192" y="396"/>
                  </a:moveTo>
                  <a:lnTo>
                    <a:pt x="228" y="396"/>
                  </a:lnTo>
                  <a:lnTo>
                    <a:pt x="264" y="408"/>
                  </a:lnTo>
                  <a:lnTo>
                    <a:pt x="300" y="408"/>
                  </a:lnTo>
                  <a:lnTo>
                    <a:pt x="336" y="408"/>
                  </a:lnTo>
                  <a:lnTo>
                    <a:pt x="372" y="420"/>
                  </a:lnTo>
                  <a:lnTo>
                    <a:pt x="408" y="420"/>
                  </a:lnTo>
                  <a:lnTo>
                    <a:pt x="444" y="432"/>
                  </a:lnTo>
                  <a:lnTo>
                    <a:pt x="492" y="432"/>
                  </a:lnTo>
                  <a:lnTo>
                    <a:pt x="528" y="432"/>
                  </a:lnTo>
                  <a:lnTo>
                    <a:pt x="564" y="432"/>
                  </a:lnTo>
                  <a:lnTo>
                    <a:pt x="600" y="432"/>
                  </a:lnTo>
                  <a:lnTo>
                    <a:pt x="648" y="444"/>
                  </a:lnTo>
                  <a:lnTo>
                    <a:pt x="684" y="444"/>
                  </a:lnTo>
                  <a:lnTo>
                    <a:pt x="708" y="480"/>
                  </a:lnTo>
                  <a:lnTo>
                    <a:pt x="720" y="516"/>
                  </a:lnTo>
                  <a:lnTo>
                    <a:pt x="720" y="552"/>
                  </a:lnTo>
                  <a:lnTo>
                    <a:pt x="720" y="588"/>
                  </a:lnTo>
                  <a:lnTo>
                    <a:pt x="720" y="624"/>
                  </a:lnTo>
                  <a:lnTo>
                    <a:pt x="720" y="660"/>
                  </a:lnTo>
                  <a:lnTo>
                    <a:pt x="720" y="708"/>
                  </a:lnTo>
                  <a:lnTo>
                    <a:pt x="720" y="744"/>
                  </a:lnTo>
                  <a:lnTo>
                    <a:pt x="720" y="780"/>
                  </a:lnTo>
                  <a:lnTo>
                    <a:pt x="720" y="816"/>
                  </a:lnTo>
                  <a:lnTo>
                    <a:pt x="720" y="852"/>
                  </a:lnTo>
                  <a:lnTo>
                    <a:pt x="720" y="888"/>
                  </a:lnTo>
                  <a:lnTo>
                    <a:pt x="720" y="924"/>
                  </a:lnTo>
                  <a:lnTo>
                    <a:pt x="720" y="960"/>
                  </a:lnTo>
                  <a:lnTo>
                    <a:pt x="720" y="996"/>
                  </a:lnTo>
                  <a:lnTo>
                    <a:pt x="708" y="1032"/>
                  </a:lnTo>
                  <a:lnTo>
                    <a:pt x="672" y="1056"/>
                  </a:lnTo>
                  <a:lnTo>
                    <a:pt x="636" y="1056"/>
                  </a:lnTo>
                  <a:lnTo>
                    <a:pt x="588" y="1056"/>
                  </a:lnTo>
                  <a:lnTo>
                    <a:pt x="516" y="1056"/>
                  </a:lnTo>
                  <a:lnTo>
                    <a:pt x="468" y="1056"/>
                  </a:lnTo>
                  <a:lnTo>
                    <a:pt x="432" y="1056"/>
                  </a:lnTo>
                  <a:lnTo>
                    <a:pt x="396" y="1056"/>
                  </a:lnTo>
                  <a:lnTo>
                    <a:pt x="360" y="1056"/>
                  </a:lnTo>
                  <a:lnTo>
                    <a:pt x="324" y="1056"/>
                  </a:lnTo>
                  <a:lnTo>
                    <a:pt x="288" y="1056"/>
                  </a:lnTo>
                  <a:lnTo>
                    <a:pt x="252" y="1056"/>
                  </a:lnTo>
                  <a:lnTo>
                    <a:pt x="216" y="1056"/>
                  </a:lnTo>
                  <a:lnTo>
                    <a:pt x="180" y="1068"/>
                  </a:lnTo>
                  <a:lnTo>
                    <a:pt x="144" y="1092"/>
                  </a:lnTo>
                  <a:lnTo>
                    <a:pt x="108" y="1140"/>
                  </a:lnTo>
                  <a:lnTo>
                    <a:pt x="96" y="1176"/>
                  </a:lnTo>
                  <a:lnTo>
                    <a:pt x="84" y="1248"/>
                  </a:lnTo>
                  <a:lnTo>
                    <a:pt x="72" y="1296"/>
                  </a:lnTo>
                  <a:lnTo>
                    <a:pt x="72" y="1344"/>
                  </a:lnTo>
                  <a:lnTo>
                    <a:pt x="72" y="1392"/>
                  </a:lnTo>
                  <a:lnTo>
                    <a:pt x="96" y="1440"/>
                  </a:lnTo>
                  <a:lnTo>
                    <a:pt x="144" y="1464"/>
                  </a:lnTo>
                  <a:lnTo>
                    <a:pt x="180" y="1500"/>
                  </a:lnTo>
                  <a:lnTo>
                    <a:pt x="216" y="1536"/>
                  </a:lnTo>
                  <a:lnTo>
                    <a:pt x="252" y="1584"/>
                  </a:lnTo>
                  <a:lnTo>
                    <a:pt x="276" y="1632"/>
                  </a:lnTo>
                  <a:lnTo>
                    <a:pt x="276" y="1680"/>
                  </a:lnTo>
                  <a:lnTo>
                    <a:pt x="288" y="1728"/>
                  </a:lnTo>
                  <a:lnTo>
                    <a:pt x="300" y="1776"/>
                  </a:lnTo>
                  <a:lnTo>
                    <a:pt x="324" y="1812"/>
                  </a:lnTo>
                  <a:lnTo>
                    <a:pt x="396" y="1824"/>
                  </a:lnTo>
                  <a:lnTo>
                    <a:pt x="468" y="1848"/>
                  </a:lnTo>
                  <a:lnTo>
                    <a:pt x="564" y="1848"/>
                  </a:lnTo>
                  <a:lnTo>
                    <a:pt x="636" y="1860"/>
                  </a:lnTo>
                  <a:lnTo>
                    <a:pt x="672" y="1860"/>
                  </a:lnTo>
                  <a:lnTo>
                    <a:pt x="720" y="1824"/>
                  </a:lnTo>
                  <a:lnTo>
                    <a:pt x="744" y="1752"/>
                  </a:lnTo>
                  <a:lnTo>
                    <a:pt x="780" y="1704"/>
                  </a:lnTo>
                  <a:lnTo>
                    <a:pt x="816" y="1680"/>
                  </a:lnTo>
                  <a:lnTo>
                    <a:pt x="900" y="1668"/>
                  </a:lnTo>
                  <a:lnTo>
                    <a:pt x="972" y="1680"/>
                  </a:lnTo>
                  <a:lnTo>
                    <a:pt x="1068" y="1692"/>
                  </a:lnTo>
                  <a:lnTo>
                    <a:pt x="1116" y="1740"/>
                  </a:lnTo>
                  <a:lnTo>
                    <a:pt x="1140" y="1788"/>
                  </a:lnTo>
                  <a:lnTo>
                    <a:pt x="1152" y="1824"/>
                  </a:lnTo>
                  <a:lnTo>
                    <a:pt x="1188" y="1872"/>
                  </a:lnTo>
                  <a:lnTo>
                    <a:pt x="1236" y="1884"/>
                  </a:lnTo>
                  <a:lnTo>
                    <a:pt x="1308" y="1884"/>
                  </a:lnTo>
                  <a:lnTo>
                    <a:pt x="1380" y="1884"/>
                  </a:lnTo>
                  <a:lnTo>
                    <a:pt x="1476" y="1884"/>
                  </a:lnTo>
                  <a:lnTo>
                    <a:pt x="1524" y="1896"/>
                  </a:lnTo>
                  <a:lnTo>
                    <a:pt x="1596" y="1884"/>
                  </a:lnTo>
                  <a:lnTo>
                    <a:pt x="1692" y="1860"/>
                  </a:lnTo>
                  <a:lnTo>
                    <a:pt x="1788" y="1848"/>
                  </a:lnTo>
                  <a:lnTo>
                    <a:pt x="1908" y="1848"/>
                  </a:lnTo>
                  <a:lnTo>
                    <a:pt x="2028" y="1872"/>
                  </a:lnTo>
                  <a:lnTo>
                    <a:pt x="2148" y="1884"/>
                  </a:lnTo>
                  <a:lnTo>
                    <a:pt x="2268" y="1908"/>
                  </a:lnTo>
                  <a:lnTo>
                    <a:pt x="2364" y="1920"/>
                  </a:lnTo>
                  <a:lnTo>
                    <a:pt x="2436" y="1932"/>
                  </a:lnTo>
                  <a:lnTo>
                    <a:pt x="2508" y="1956"/>
                  </a:lnTo>
                  <a:lnTo>
                    <a:pt x="2544" y="1968"/>
                  </a:lnTo>
                  <a:lnTo>
                    <a:pt x="2592" y="1980"/>
                  </a:lnTo>
                  <a:lnTo>
                    <a:pt x="2640" y="1956"/>
                  </a:lnTo>
                  <a:lnTo>
                    <a:pt x="2688" y="1932"/>
                  </a:lnTo>
                  <a:lnTo>
                    <a:pt x="2736" y="1884"/>
                  </a:lnTo>
                  <a:lnTo>
                    <a:pt x="2748" y="1812"/>
                  </a:lnTo>
                  <a:lnTo>
                    <a:pt x="2772" y="1716"/>
                  </a:lnTo>
                  <a:lnTo>
                    <a:pt x="2784" y="1644"/>
                  </a:lnTo>
                  <a:lnTo>
                    <a:pt x="2784" y="1572"/>
                  </a:lnTo>
                  <a:lnTo>
                    <a:pt x="2796" y="1500"/>
                  </a:lnTo>
                  <a:lnTo>
                    <a:pt x="2796" y="1404"/>
                  </a:lnTo>
                  <a:lnTo>
                    <a:pt x="2784" y="1308"/>
                  </a:lnTo>
                  <a:lnTo>
                    <a:pt x="2760" y="1260"/>
                  </a:lnTo>
                  <a:lnTo>
                    <a:pt x="2748" y="1188"/>
                  </a:lnTo>
                  <a:lnTo>
                    <a:pt x="2724" y="1116"/>
                  </a:lnTo>
                  <a:lnTo>
                    <a:pt x="2712" y="1044"/>
                  </a:lnTo>
                  <a:lnTo>
                    <a:pt x="2700" y="948"/>
                  </a:lnTo>
                  <a:lnTo>
                    <a:pt x="2688" y="876"/>
                  </a:lnTo>
                  <a:lnTo>
                    <a:pt x="2676" y="780"/>
                  </a:lnTo>
                  <a:lnTo>
                    <a:pt x="2676" y="708"/>
                  </a:lnTo>
                  <a:lnTo>
                    <a:pt x="2676" y="636"/>
                  </a:lnTo>
                  <a:lnTo>
                    <a:pt x="2676" y="564"/>
                  </a:lnTo>
                  <a:lnTo>
                    <a:pt x="2676" y="492"/>
                  </a:lnTo>
                  <a:lnTo>
                    <a:pt x="2688" y="396"/>
                  </a:lnTo>
                  <a:lnTo>
                    <a:pt x="2700" y="348"/>
                  </a:lnTo>
                  <a:lnTo>
                    <a:pt x="2712" y="252"/>
                  </a:lnTo>
                  <a:lnTo>
                    <a:pt x="2712" y="204"/>
                  </a:lnTo>
                  <a:lnTo>
                    <a:pt x="2688" y="168"/>
                  </a:lnTo>
                  <a:lnTo>
                    <a:pt x="2652" y="144"/>
                  </a:lnTo>
                  <a:lnTo>
                    <a:pt x="2616" y="132"/>
                  </a:lnTo>
                  <a:lnTo>
                    <a:pt x="2580" y="132"/>
                  </a:lnTo>
                  <a:lnTo>
                    <a:pt x="2508" y="132"/>
                  </a:lnTo>
                  <a:lnTo>
                    <a:pt x="2436" y="120"/>
                  </a:lnTo>
                  <a:lnTo>
                    <a:pt x="2364" y="120"/>
                  </a:lnTo>
                  <a:lnTo>
                    <a:pt x="2244" y="120"/>
                  </a:lnTo>
                  <a:lnTo>
                    <a:pt x="2148" y="120"/>
                  </a:lnTo>
                  <a:lnTo>
                    <a:pt x="2076" y="120"/>
                  </a:lnTo>
                  <a:lnTo>
                    <a:pt x="2004" y="108"/>
                  </a:lnTo>
                  <a:lnTo>
                    <a:pt x="1932" y="108"/>
                  </a:lnTo>
                  <a:lnTo>
                    <a:pt x="1836" y="108"/>
                  </a:lnTo>
                  <a:lnTo>
                    <a:pt x="1764" y="108"/>
                  </a:lnTo>
                  <a:lnTo>
                    <a:pt x="1692" y="108"/>
                  </a:lnTo>
                  <a:lnTo>
                    <a:pt x="1596" y="108"/>
                  </a:lnTo>
                  <a:lnTo>
                    <a:pt x="1500" y="96"/>
                  </a:lnTo>
                  <a:lnTo>
                    <a:pt x="1404" y="84"/>
                  </a:lnTo>
                  <a:lnTo>
                    <a:pt x="1308" y="72"/>
                  </a:lnTo>
                  <a:lnTo>
                    <a:pt x="1236" y="60"/>
                  </a:lnTo>
                  <a:lnTo>
                    <a:pt x="1164" y="60"/>
                  </a:lnTo>
                  <a:lnTo>
                    <a:pt x="1092" y="48"/>
                  </a:lnTo>
                  <a:lnTo>
                    <a:pt x="996" y="48"/>
                  </a:lnTo>
                  <a:lnTo>
                    <a:pt x="960" y="48"/>
                  </a:lnTo>
                  <a:lnTo>
                    <a:pt x="924" y="48"/>
                  </a:lnTo>
                  <a:lnTo>
                    <a:pt x="888" y="60"/>
                  </a:lnTo>
                  <a:lnTo>
                    <a:pt x="840" y="60"/>
                  </a:lnTo>
                  <a:lnTo>
                    <a:pt x="792" y="60"/>
                  </a:lnTo>
                  <a:lnTo>
                    <a:pt x="756" y="36"/>
                  </a:lnTo>
                  <a:lnTo>
                    <a:pt x="708" y="24"/>
                  </a:lnTo>
                  <a:lnTo>
                    <a:pt x="624" y="12"/>
                  </a:lnTo>
                  <a:lnTo>
                    <a:pt x="552" y="12"/>
                  </a:lnTo>
                  <a:lnTo>
                    <a:pt x="480" y="12"/>
                  </a:lnTo>
                  <a:lnTo>
                    <a:pt x="432" y="0"/>
                  </a:lnTo>
                  <a:lnTo>
                    <a:pt x="396" y="0"/>
                  </a:lnTo>
                  <a:lnTo>
                    <a:pt x="360" y="12"/>
                  </a:lnTo>
                  <a:lnTo>
                    <a:pt x="324" y="12"/>
                  </a:lnTo>
                  <a:lnTo>
                    <a:pt x="288" y="24"/>
                  </a:lnTo>
                  <a:lnTo>
                    <a:pt x="252" y="24"/>
                  </a:lnTo>
                  <a:lnTo>
                    <a:pt x="216" y="36"/>
                  </a:lnTo>
                  <a:lnTo>
                    <a:pt x="180" y="60"/>
                  </a:lnTo>
                  <a:lnTo>
                    <a:pt x="144" y="84"/>
                  </a:lnTo>
                  <a:lnTo>
                    <a:pt x="108" y="120"/>
                  </a:lnTo>
                  <a:lnTo>
                    <a:pt x="72" y="168"/>
                  </a:lnTo>
                  <a:lnTo>
                    <a:pt x="36" y="204"/>
                  </a:lnTo>
                  <a:lnTo>
                    <a:pt x="12" y="240"/>
                  </a:lnTo>
                  <a:lnTo>
                    <a:pt x="0" y="276"/>
                  </a:lnTo>
                  <a:lnTo>
                    <a:pt x="0" y="312"/>
                  </a:lnTo>
                  <a:lnTo>
                    <a:pt x="0" y="348"/>
                  </a:lnTo>
                  <a:lnTo>
                    <a:pt x="0" y="384"/>
                  </a:lnTo>
                  <a:lnTo>
                    <a:pt x="36" y="396"/>
                  </a:lnTo>
                  <a:lnTo>
                    <a:pt x="72" y="408"/>
                  </a:lnTo>
                  <a:lnTo>
                    <a:pt x="108" y="420"/>
                  </a:lnTo>
                  <a:lnTo>
                    <a:pt x="144" y="432"/>
                  </a:lnTo>
                  <a:lnTo>
                    <a:pt x="180" y="420"/>
                  </a:lnTo>
                  <a:lnTo>
                    <a:pt x="192" y="396"/>
                  </a:lnTo>
                </a:path>
              </a:pathLst>
            </a:custGeom>
            <a:solidFill>
              <a:schemeClr val="accent1"/>
            </a:solidFill>
            <a:ln w="508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Rectangle 5"/>
            <p:cNvSpPr>
              <a:spLocks noChangeArrowheads="1"/>
            </p:cNvSpPr>
            <p:nvPr/>
          </p:nvSpPr>
          <p:spPr bwMode="auto">
            <a:xfrm>
              <a:off x="2967" y="2775"/>
              <a:ext cx="1018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200"/>
                <a:t>Enzyme</a:t>
              </a:r>
            </a:p>
          </p:txBody>
        </p:sp>
      </p:grp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3352800" y="3429000"/>
            <a:ext cx="1828800" cy="1066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Substrate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2971800" y="2286000"/>
            <a:ext cx="1600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CC9900"/>
                </a:solidFill>
              </a:rPr>
              <a:t>Active Site</a:t>
            </a: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3810000" y="3200400"/>
            <a:ext cx="1752600" cy="990600"/>
          </a:xfrm>
          <a:prstGeom prst="line">
            <a:avLst/>
          </a:prstGeom>
          <a:noFill/>
          <a:ln w="76200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664" grpId="0" animBg="1" autoUpdateAnimBg="0"/>
      <p:bldP spid="27666" grpId="0" autoUpdateAnimBg="0"/>
      <p:bldP spid="276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CE71F0-C001-4979-A5ED-6CB82BD15233}" type="slidenum">
              <a:rPr lang="en-US"/>
              <a:pPr/>
              <a:t>9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algn="ctr" eaLnBrk="1" hangingPunct="1">
              <a:defRPr/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Affects Enzyme Activity?</a:t>
            </a:r>
            <a:endParaRPr lang="en-US" b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114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Three factors: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1.	Environmental Conditions</a:t>
            </a:r>
          </a:p>
          <a:p>
            <a:pPr eaLnBrk="1" hangingPunct="1">
              <a:buFontTx/>
              <a:buNone/>
              <a:defRPr/>
            </a:pPr>
            <a:endParaRPr lang="en-US" sz="3600" b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2.	Cofactors and Coenzymes</a:t>
            </a:r>
          </a:p>
          <a:p>
            <a:pPr eaLnBrk="1" hangingPunct="1">
              <a:buFontTx/>
              <a:buNone/>
              <a:defRPr/>
            </a:pPr>
            <a:endParaRPr lang="en-US" sz="3600" b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3.	Enzyme Inhibitors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 autoUpdateAnimBg="0"/>
      <p:bldP spid="76803" grpId="0" build="p" autoUpdateAnimBg="0"/>
    </p:bldLst>
  </p:timing>
</p:sld>
</file>

<file path=ppt/theme/theme1.xml><?xml version="1.0" encoding="utf-8"?>
<a:theme xmlns:a="http://schemas.openxmlformats.org/drawingml/2006/main" name="old_world_meaurement">
  <a:themeElements>
    <a:clrScheme name="old_world_meauremen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ld_world_meaurement">
      <a:majorFont>
        <a:latin typeface="Hemi Head 426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ld_world_meauremen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d_world_meauremen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d_world_meauremen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d_world_meauremen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d_world_meaureme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d_world_meaureme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d_world_meaureme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ld_world_meaurement 7">
    <a:dk1>
      <a:srgbClr val="000000"/>
    </a:dk1>
    <a:lt1>
      <a:srgbClr val="FFFFFF"/>
    </a:lt1>
    <a:dk2>
      <a:srgbClr val="000000"/>
    </a:dk2>
    <a:lt2>
      <a:srgbClr val="808080"/>
    </a:lt2>
    <a:accent1>
      <a:srgbClr val="3399FF"/>
    </a:accent1>
    <a:accent2>
      <a:srgbClr val="99FFCC"/>
    </a:accent2>
    <a:accent3>
      <a:srgbClr val="FFFFFF"/>
    </a:accent3>
    <a:accent4>
      <a:srgbClr val="000000"/>
    </a:accent4>
    <a:accent5>
      <a:srgbClr val="ADCAFF"/>
    </a:accent5>
    <a:accent6>
      <a:srgbClr val="8AE7B9"/>
    </a:accent6>
    <a:hlink>
      <a:srgbClr val="CC00CC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Designs\old_world_meaurement.pot</Template>
  <TotalTime>924</TotalTime>
  <Words>396</Words>
  <Application>Microsoft Office PowerPoint</Application>
  <PresentationFormat>On-screen Show (4:3)</PresentationFormat>
  <Paragraphs>114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old_world_meaurement</vt:lpstr>
      <vt:lpstr>Enzymes</vt:lpstr>
      <vt:lpstr>What Are Enzymes?</vt:lpstr>
      <vt:lpstr>Enzymes</vt:lpstr>
      <vt:lpstr>How do enzymes Work?</vt:lpstr>
      <vt:lpstr>Enzymes</vt:lpstr>
      <vt:lpstr>PowerPoint Presentation</vt:lpstr>
      <vt:lpstr>Enzyme-Substrate Complex</vt:lpstr>
      <vt:lpstr>Active Site</vt:lpstr>
      <vt:lpstr>What Affects Enzyme Activity?</vt:lpstr>
      <vt:lpstr>1. Environmental Conditions</vt:lpstr>
      <vt:lpstr>2. Cofactors and Coenzymes</vt:lpstr>
      <vt:lpstr>Two examples of Enzyme Inhibitors</vt:lpstr>
      <vt:lpstr>Inhibitors</vt:lpstr>
      <vt:lpstr>Create an Enzyme foldable</vt:lpstr>
      <vt:lpstr>Enzyme foldable</vt:lpstr>
      <vt:lpstr>Enzyme foldable</vt:lpstr>
      <vt:lpstr>Enzyme Foldable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Cheryl Massengale</dc:creator>
  <cp:lastModifiedBy>Xuser</cp:lastModifiedBy>
  <cp:revision>37</cp:revision>
  <cp:lastPrinted>2005-11-04T06:45:24Z</cp:lastPrinted>
  <dcterms:created xsi:type="dcterms:W3CDTF">1997-09-01T16:08:20Z</dcterms:created>
  <dcterms:modified xsi:type="dcterms:W3CDTF">2012-12-13T18:52:54Z</dcterms:modified>
</cp:coreProperties>
</file>