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88" r:id="rId8"/>
    <p:sldId id="263" r:id="rId9"/>
    <p:sldId id="264" r:id="rId10"/>
    <p:sldId id="287" r:id="rId11"/>
    <p:sldId id="289" r:id="rId12"/>
    <p:sldId id="283" r:id="rId13"/>
    <p:sldId id="265" r:id="rId14"/>
    <p:sldId id="266" r:id="rId15"/>
    <p:sldId id="267" r:id="rId16"/>
    <p:sldId id="268" r:id="rId17"/>
    <p:sldId id="284" r:id="rId18"/>
    <p:sldId id="269" r:id="rId19"/>
    <p:sldId id="270" r:id="rId20"/>
    <p:sldId id="271" r:id="rId21"/>
    <p:sldId id="272" r:id="rId22"/>
    <p:sldId id="290" r:id="rId23"/>
    <p:sldId id="273" r:id="rId24"/>
    <p:sldId id="274" r:id="rId25"/>
    <p:sldId id="275" r:id="rId26"/>
    <p:sldId id="276" r:id="rId27"/>
    <p:sldId id="277" r:id="rId28"/>
    <p:sldId id="278" r:id="rId29"/>
    <p:sldId id="286" r:id="rId30"/>
    <p:sldId id="279" r:id="rId31"/>
    <p:sldId id="280" r:id="rId32"/>
    <p:sldId id="281" r:id="rId33"/>
    <p:sldId id="282" r:id="rId34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269E0A"/>
    <a:srgbClr val="E6F10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D5723-B88B-4336-91AC-1A084B3EA92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0519A-42AC-425B-B731-573D1D202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746"/>
            <a:ext cx="50292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491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491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5AB755-AD63-4EB7-AAB0-45BBA335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D2255-B2F0-47EC-A6D2-3596756D69F8}" type="slidenum">
              <a:rPr lang="en-US"/>
              <a:pPr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2625"/>
            <a:ext cx="4537075" cy="3403600"/>
          </a:xfrm>
          <a:solidFill>
            <a:srgbClr val="FFFFFF"/>
          </a:solidFill>
          <a:ln w="12700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2E521-FA91-4C56-B394-B981B4FCAE3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ED010-54CA-4EA6-BBAF-78DF4E90452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6BAF6-A62D-446F-B949-DF0DB801C3C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3F304-1A18-4AAA-AEE8-78E6423EA53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BEEEC-F2D0-4BE6-9631-FFE710290B3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5E77F-02BF-4069-B582-8B72EE7EBFC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85A56-942B-47D3-B607-96755A44A68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9BF94-7BB2-4DE5-9D91-B3A0C6A7A3CF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69D89-AB3E-4FEE-A714-28A2CC29A88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D2D1B9-F578-460F-9183-63CB68D86A3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347CA-3348-49B7-89A1-9B4EBB8D87F0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C21CA-78F3-4F3D-805C-185DCE2C544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BAA2C-0AB7-4E4C-8B0A-C6970D8FC9A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CC805-8056-4F23-A82D-EB59DB2EE2D0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12289-2D01-4490-BC27-24225A48483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EEB5E-3A8C-4CBD-973C-AD245C904F6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70929-13ED-4937-82FA-DE16A596D44D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5BFC8-2303-4BE8-83C6-50D364A0B433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38E47-7D04-4EDD-AC55-98500FD68542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0035A-2CB7-4A83-B454-3F0893FD8E7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56550-5F37-4346-87E9-34752A10C264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8765A-A669-4468-A1FA-99F7A925F7E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B17D8-D710-4647-9A7A-F07A2957591C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93E03-E91E-4940-A870-1B69FC076D7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C78A8-1952-4109-AD61-A6239797BFD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73597-922E-4DD6-845E-DCA34EFCD7D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9F930-6EF5-450C-A8E8-B6023BD7664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D8F96-D173-4567-A50D-B12D30F5811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2B988-556C-4AF5-914B-A46E9469D7D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03669C-233F-4AA3-AA7B-75320E1D8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37B19-884F-4F50-831A-96D94758B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CAF9AA9-BE46-483D-8A99-31041A717E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1A4618-1064-40E2-938A-241211C92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7EDF83D9-E371-4A81-BFB1-2E0C78936A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D8038B-AB5C-4780-A899-7F665548EA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2BD360-F5D3-4504-8B65-5D7BC05580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020B97-4725-4200-8D6D-94810F56BF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038941-0A8E-4694-9111-96A206CD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DD51C7-1CFD-4BEE-93BF-4A1384873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971B41-BE11-4E79-AD6B-D4060851C2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D6A5F0-A4EA-473A-9BF8-C3F456A11D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youtube.com/watch?v=yiuRXnyxcEA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qf_r5EVP6U&amp;feature=related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en.wikibooks.org/wiki/File:D-glucose.png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q=http://www.amazon.com/Florida-Wildflower-Honeycomb-Pack-3-75/dp/B001TJRFY0&amp;sa=X&amp;ei=sJDiTOzhHsWqlAejxpm7Aw&amp;ved=0CHIQ9gIwAA&amp;usg=AFQjCNGyt5Bba5PLZSwNxb-yYbkypxhgjA" TargetMode="External"/><Relationship Id="rId3" Type="http://schemas.openxmlformats.org/officeDocument/2006/relationships/hyperlink" Target="http://www.google.com/imgres?imgurl=http://healthandlife.in/wp-content/uploads/2010/06/red-apples.jpg&amp;imgrefurl=http://healthandlife.in/washington-apples.html&amp;h=400&amp;w=400&amp;sz=21&amp;tbnid=atcdKCuddKcpxM:&amp;tbnh=124&amp;tbnw=124&amp;prev=/images?q=apples&amp;zoom=1&amp;q=apples&amp;usg=__mjsk_Rtu5vSK1u3OkF548NO-Fng=&amp;sa=X&amp;ei=ypDiTMejNMWAlAeW_PTyAw&amp;ved=0CG8Q9QEwCw" TargetMode="External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foods.com/genpage.php?tname=foodspice&amp;dbid=64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hyperlink" Target="http://www.google.com/imgres?imgurl=http://www.worldcommunitycookbook.org/season/guide/photos/broccoli.jpg&amp;imgrefurl=http://www.worldcommunitycookbook.org/season/guide/broccoli.html&amp;h=300&amp;w=360&amp;sz=35&amp;tbnid=O-LjuStC0jwgJM:&amp;tbnh=101&amp;tbnw=121&amp;prev=/images?q=broccoli&amp;zoom=1&amp;q=broccoli&amp;usg=__ESzLS-p-bx5RhkYBIFg9dexj-U0=&amp;sa=X&amp;ei=FZHiTP6cPIG0lQfD84igAw&amp;ved=0CEMQ9QEwBQ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rch.dk/isi/starch/img/sukker.jpg" TargetMode="External"/><Relationship Id="rId3" Type="http://schemas.openxmlformats.org/officeDocument/2006/relationships/hyperlink" Target="http://www2.nl.edu/jste/carbohyd.htm" TargetMode="Externa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google.com/imgres?imgurl=http://shanghaiist.com/attachments/Giacomelli/7.5milk.jpg&amp;imgrefurl=http://shanghaiist.com/2010/02/04/tainted_milk_the_melamine_crackdown.php&amp;h=341&amp;w=352&amp;sz=21&amp;tbnid=q7Uilh9tmGoPJM:&amp;tbnh=116&amp;tbnw=120&amp;prev=/images?q=milk+images&amp;zoom=1&amp;q=milk+images&amp;usg=__DQaYydB1z330jKJpIviBA3lHsXQ=&amp;sa=X&amp;ei=opbiTKbWM8K88ga_oZiuDw&amp;ved=0CCIQ9QEwAw" TargetMode="External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google.com/imgres?imgurl=http://thefoodillusion.files.wordpress.com/2010/07/corn.jpg&amp;imgrefurl=http://thefoodillusion.wordpress.com/2010/07/29/understanding-grains-corn-wheat-multi-grain-etc/&amp;h=350&amp;w=470&amp;sz=16&amp;tbnid=FztVytc0LM24CM:&amp;tbnh=96&amp;tbnw=129&amp;prev=/images?q=corn&amp;zoom=1&amp;q=corn&amp;usg=__6rDDyN8kWnT9_mNnRZ_RHn0hcVM=&amp;sa=X&amp;ei=tpfiTJ3cFsP68AaTiPSZDw&amp;ved=0CFsQ9QEwDA" TargetMode="External"/><Relationship Id="rId7" Type="http://schemas.openxmlformats.org/officeDocument/2006/relationships/hyperlink" Target="http://harryallen.info/wp-content/uploads/2008/11/screen20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om/imgres?imgurl=http://www.theodoresworld.net/pics/0607/lettuceImage1.jpg&amp;imgrefurl=http://www.theodoresworld.net/archives/2007/06/lettuce_us_build_the_wall.html&amp;h=373&amp;w=300&amp;sz=31&amp;tbnid=fW78mtIBczwhyM:&amp;tbnh=122&amp;tbnw=98&amp;prev=/images?q=lettuce&amp;zoom=1&amp;q=lettuce&amp;usg=__GZua247d1R5t8p360jzSHyEoHDo=&amp;sa=X&amp;ei=3JfiTOnlIMK88gb3-cDGDw&amp;ved=0CEUQ9QEwBw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kvhs.nbed.nb.ca/gallant/biology/phospholipid_structure.jpg&amp;imgrefurl=http://kvhs.nbed.nb.ca/gallant/biology/biology.html&amp;h=484&amp;w=800&amp;sz=108&amp;tbnid=RIUN2-Diy2Fj3M:&amp;tbnh=87&amp;tbnw=143&amp;prev=/images?q=phospholipid+images&amp;zoom=1&amp;q=phospholipid+images&amp;hl=en&amp;usg=__UDXdNJz-EjcBO35znpcahMquTPU=&amp;sa=X&amp;ei=vrviTNHMNI-t8AaY-7DeDA&amp;ved=0CBsQ9QEwAg" TargetMode="External"/><Relationship Id="rId13" Type="http://schemas.openxmlformats.org/officeDocument/2006/relationships/image" Target="../media/image25.jpeg"/><Relationship Id="rId18" Type="http://schemas.openxmlformats.org/officeDocument/2006/relationships/image" Target="../media/image28.jpeg"/><Relationship Id="rId3" Type="http://schemas.openxmlformats.org/officeDocument/2006/relationships/hyperlink" Target="http://www.google.com/imgres?imgurl=http://www.topnews.in/files/Birds_Feather_Colors.jpg&amp;imgrefurl=http://www.topnews.in/bird-feathers-produce-color-through-structure-similar-beer-foam-2147014&amp;usg=__6xZHD9XiM5ous6WCA_jSDPalLgA=&amp;h=300&amp;w=410&amp;sz=53&amp;hl=en&amp;start=9&amp;sig2=YJPHenrn0WfXG05AvVYJZA&amp;zoom=1&amp;um=1&amp;itbs=1&amp;tbnid=23_o6z0P7RnigM:&amp;tbnh=91&amp;tbnw=125&amp;prev=/images?q=bird+feathers&amp;um=1&amp;hl=en&amp;sa=X&amp;rls=com.microsoft:en-us:IE-Address&amp;tbs=isch:1&amp;ei=ILviTP3oG4eglAevi4WODQ" TargetMode="External"/><Relationship Id="rId7" Type="http://schemas.openxmlformats.org/officeDocument/2006/relationships/image" Target="../media/image22.jpeg"/><Relationship Id="rId12" Type="http://schemas.openxmlformats.org/officeDocument/2006/relationships/hyperlink" Target="http://www.google.com/imgres?imgurl=http://ecoble.com/wp-content/uploads/2007/11/polar-bear.jpg&amp;imgrefurl=http://www.freewebs.com/krystinleicey/index.htm&amp;h=348&amp;w=355&amp;sz=40&amp;tbnid=r6PRJycHF1JP0M:&amp;tbnh=119&amp;tbnw=121&amp;prev=/images?q=polar+bear&amp;zoom=1&amp;q=polar+bear&amp;usg=__V33Fx1usSCpG-VFAT3he58jp_kc=&amp;sa=X&amp;ei=9rviTK2HKoL58Aa1v9WbDw&amp;ved=0CCoQ9QEwAg" TargetMode="External"/><Relationship Id="rId17" Type="http://schemas.openxmlformats.org/officeDocument/2006/relationships/image" Target="../media/image27.jpeg"/><Relationship Id="rId2" Type="http://schemas.openxmlformats.org/officeDocument/2006/relationships/notesSlide" Target="../notesSlides/notesSlide14.xml"/><Relationship Id="rId16" Type="http://schemas.openxmlformats.org/officeDocument/2006/relationships/hyperlink" Target="http://www.google.com/imgres?imgurl=http://slog.thestranger.com/files/2007/06/fat-cat.jpg&amp;imgrefurl=http://slog.thestranger.com/2007/06/today_on_line_out_88&amp;h=478&amp;w=480&amp;sz=17&amp;tbnid=19oPomRlyTh0JM:&amp;tbnh=128&amp;tbnw=129&amp;prev=/images?q=fat+images&amp;zoom=1&amp;q=fat+images&amp;hl=en&amp;usg=__2TN-SIVkUr6HMd-oxGmWSOgAR-I=&amp;sa=X&amp;ei=pLziTLaBKo-u8AbpwtmsAQ&amp;ved=0CCUQ9QEwBA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11" Type="http://schemas.openxmlformats.org/officeDocument/2006/relationships/image" Target="../media/image24.jpeg"/><Relationship Id="rId5" Type="http://schemas.openxmlformats.org/officeDocument/2006/relationships/hyperlink" Target="http://www.google.com/imgres?imgurl=http://www.celtictreealphabet.co.uk/Graphics/hollyLeaf.jpg&amp;imgrefurl=http://www.celtictreealphabet.co.uk/index.php/lore/tinne/&amp;h=350&amp;w=350&amp;sz=56&amp;tbnid=47U4L5_IoRLkQM:&amp;tbnh=120&amp;tbnw=120&amp;prev=/images?q=waxy+leaves&amp;zoom=1&amp;q=waxy+leaves&amp;usg=__iDUQdAvqXCrbb93XU8rzN0AK5tc=&amp;sa=X&amp;ei=T7viTKaeLoH48Abrs9CeDw&amp;ved=0CBkQ9QEwAQ" TargetMode="External"/><Relationship Id="rId15" Type="http://schemas.openxmlformats.org/officeDocument/2006/relationships/image" Target="../media/image26.jpeg"/><Relationship Id="rId10" Type="http://schemas.openxmlformats.org/officeDocument/2006/relationships/hyperlink" Target="http://www.google.com/imgres?imgurl=http://www.virtualweberbullet.com/bacon1_photos/pigcandy1.jpg&amp;imgrefurl=http://www.virtualweberbullet.com/bacon1.html&amp;h=338&amp;w=450&amp;sz=60&amp;tbnid=yVB_g-zR-fWi9M:&amp;tbnh=95&amp;tbnw=127&amp;prev=/images?q=bacon+fat+images&amp;zoom=1&amp;q=bacon+fat+images&amp;hl=en&amp;usg=__vyqyODlB3woI0dg3SAvU23vRmN4=&amp;sa=X&amp;ei=3bviTPz_Oc-p8AbZ_ID0Bw&amp;ved=0CB0Q9QEwAw" TargetMode="External"/><Relationship Id="rId4" Type="http://schemas.openxmlformats.org/officeDocument/2006/relationships/image" Target="../media/image20.jpeg"/><Relationship Id="rId9" Type="http://schemas.openxmlformats.org/officeDocument/2006/relationships/image" Target="../media/image23.jpeg"/><Relationship Id="rId14" Type="http://schemas.openxmlformats.org/officeDocument/2006/relationships/hyperlink" Target="http://www.google.com/imgres?imgurl=http://dr89015.com/hormones.jpg&amp;imgrefurl=http://dr89015.com/hormone.htm&amp;h=300&amp;w=400&amp;sz=173&amp;tbnid=ljYJvJADIJEuGM:&amp;tbnh=93&amp;tbnw=124&amp;prev=/images?q=hormone+images&amp;zoom=1&amp;q=hormone+images&amp;usg=__t15FEn29lJeSPN-uPxv1QWnIOiM=&amp;sa=X&amp;ei=DrziTLKLKYG78ga7sOAY&amp;ved=0CBkQ9QEwAA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wSjaxN9so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SPNqKUlu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helium.com/learn-about-proteins-11757569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hyperlink" Target="http://www.google.com/imgres?imgurl=http://static.howstuffworks.com/gif/adam/images/en/proteins-picture.jpg&amp;imgrefurl=http://healthguide.howstuffworks.com/proteins-picture.htm&amp;h=320&amp;w=400&amp;sz=22&amp;tbnid=AGbhnLfp5kGxUM:&amp;tbnh=99&amp;tbnw=124&amp;prev=/images?q=Protein+images&amp;zoom=1&amp;q=Protein+images&amp;usg=__HrlVT6eSNTyr03khbCrLOkGanuc=&amp;sa=X&amp;ei=FjjlTMLAB8P6lwefu5nTCw&amp;ved=0CCYQ9QEwAg" TargetMode="Externa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helium.com/learn-about-proteins-117575698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H1eYpryRVc&amp;NR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youtube.com/watch?v=YzGZl-J0wW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8768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Chapter 2.3:</a:t>
            </a:r>
            <a:b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Compounds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18746-651F-4331-B2CD-3F41A279409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Let’s Review</a:t>
            </a:r>
            <a:endParaRPr lang="en-US" sz="7200" dirty="0"/>
          </a:p>
        </p:txBody>
      </p:sp>
      <p:pic>
        <p:nvPicPr>
          <p:cNvPr id="6" name="Content Placeholder 5" descr="Molecules-02-june.gif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2362200"/>
            <a:ext cx="2314575" cy="23145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4618-1064-40E2-938A-241211C92B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0" y="3048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video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Elements that compose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048000" cy="4267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Carbon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Hydrogen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Nitrogen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Oxygen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Phosphorus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Sulfur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4618-1064-40E2-938A-241211C92B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722813">
            <a:off x="3641776" y="2866936"/>
            <a:ext cx="48111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CHNOPS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391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1FC2C-F89A-4911-B176-2C3BDCA175A7}" type="slidenum">
              <a:rPr lang="en-US"/>
              <a:pPr/>
              <a:t>12</a:t>
            </a:fld>
            <a:endParaRPr lang="en-US"/>
          </a:p>
        </p:txBody>
      </p:sp>
      <p:pic>
        <p:nvPicPr>
          <p:cNvPr id="47106" name="Picture 2" descr="http://howtothinkthin.com/images/sugartop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600200"/>
            <a:ext cx="7010400" cy="1663486"/>
          </a:xfrm>
          <a:prstGeom prst="rect">
            <a:avLst/>
          </a:prstGeom>
          <a:noFill/>
        </p:spPr>
      </p:pic>
      <p:pic>
        <p:nvPicPr>
          <p:cNvPr id="47108" name="Picture 4" descr="http://upload.wikimedia.org/wikipedia/commons/thumb/a/aa/D-glucose.png/150px-D-glucose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3505200"/>
            <a:ext cx="1428750" cy="2781300"/>
          </a:xfrm>
          <a:prstGeom prst="rect">
            <a:avLst/>
          </a:prstGeom>
          <a:noFill/>
        </p:spPr>
      </p:pic>
      <p:pic>
        <p:nvPicPr>
          <p:cNvPr id="47110" name="Picture 6" descr="http://www2.nl.edu/jste/carboh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9717535">
            <a:off x="3196913" y="4086312"/>
            <a:ext cx="4305300" cy="17811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91400" y="19812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video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3058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Can be small or large</a:t>
            </a:r>
          </a:p>
          <a:p>
            <a:pPr eaLnBrk="1" hangingPunct="1">
              <a:lnSpc>
                <a:spcPct val="90000"/>
              </a:lnSpc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Used for ENERGY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Types of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carbs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A.	monosaccharide (Building block)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B.	disaccharide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C.	polysaccharide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47D7D-244D-485E-9913-D31FC44F3BDC}" type="slidenum">
              <a:rPr lang="en-US"/>
              <a:pPr/>
              <a:t>13</a:t>
            </a:fld>
            <a:endParaRPr lang="en-US"/>
          </a:p>
        </p:txBody>
      </p:sp>
      <p:pic>
        <p:nvPicPr>
          <p:cNvPr id="5" name="Picture 2" descr="http://howtothinkthin.com/images/sugar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7010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http://www.google.com/images?q=tbn:atcdKCuddKcpxM::healthandlife.in/wp-content/uploads/2010/06/red-apples.jpg&amp;t=1&amp;h=78&amp;w=78&amp;usg=__lwrBxdcOsyVl8RbJFRUYQ2AEg3E=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33998"/>
            <a:ext cx="1524000" cy="1524002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52578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Elements: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CH</a:t>
            </a:r>
            <a:r>
              <a:rPr lang="en-US" sz="3200" b="1" baseline="-25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</a:t>
            </a:r>
            <a:endParaRPr lang="en-US" sz="32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Building Blocks: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Monosaccharide:  “one sugar unit”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	(MONOMER)</a:t>
            </a:r>
          </a:p>
          <a:p>
            <a:pPr eaLnBrk="1" hangingPunct="1">
              <a:lnSpc>
                <a:spcPct val="60000"/>
              </a:lnSpc>
              <a:buFontTx/>
              <a:buNone/>
              <a:tabLst>
                <a:tab pos="571500" algn="l"/>
              </a:tabLst>
              <a:defRPr/>
            </a:pPr>
            <a:endParaRPr lang="en-US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 (</a:t>
            </a:r>
            <a:r>
              <a:rPr lang="en-US" sz="3200" b="1" dirty="0" smtClean="0">
                <a:solidFill>
                  <a:srgbClr val="333399"/>
                </a:solidFill>
                <a:latin typeface="Comic Sans MS" pitchFamily="66" charset="0"/>
              </a:rPr>
              <a:t>C</a:t>
            </a:r>
            <a:r>
              <a:rPr lang="en-US" sz="3200" b="1" baseline="-25000" dirty="0" smtClean="0">
                <a:solidFill>
                  <a:srgbClr val="333399"/>
                </a:solidFill>
                <a:latin typeface="Comic Sans MS" pitchFamily="66" charset="0"/>
              </a:rPr>
              <a:t>6</a:t>
            </a:r>
            <a:r>
              <a:rPr lang="en-US" sz="3200" b="1" dirty="0" smtClean="0">
                <a:solidFill>
                  <a:srgbClr val="333399"/>
                </a:solidFill>
                <a:latin typeface="Comic Sans MS" pitchFamily="66" charset="0"/>
              </a:rPr>
              <a:t>H</a:t>
            </a:r>
            <a:r>
              <a:rPr lang="en-US" sz="3200" b="1" baseline="-25000" dirty="0" smtClean="0">
                <a:solidFill>
                  <a:srgbClr val="333399"/>
                </a:solidFill>
                <a:latin typeface="Comic Sans MS" pitchFamily="66" charset="0"/>
              </a:rPr>
              <a:t>12</a:t>
            </a:r>
            <a:r>
              <a:rPr lang="en-US" sz="3200" b="1" dirty="0" smtClean="0">
                <a:solidFill>
                  <a:srgbClr val="333399"/>
                </a:solidFill>
                <a:latin typeface="Comic Sans MS" pitchFamily="66" charset="0"/>
              </a:rPr>
              <a:t>O</a:t>
            </a:r>
            <a:r>
              <a:rPr lang="en-US" sz="3200" b="1" baseline="-25000" dirty="0" smtClean="0">
                <a:solidFill>
                  <a:srgbClr val="333399"/>
                </a:solidFill>
                <a:latin typeface="Comic Sans MS" pitchFamily="66" charset="0"/>
              </a:rPr>
              <a:t>6</a:t>
            </a:r>
            <a:r>
              <a:rPr lang="en-US" sz="3200" b="1" dirty="0" smtClean="0">
                <a:solidFill>
                  <a:srgbClr val="333399"/>
                </a:solidFill>
                <a:latin typeface="Comic Sans MS" pitchFamily="66" charset="0"/>
              </a:rPr>
              <a:t>)</a:t>
            </a: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latin typeface="Comic Sans MS" pitchFamily="66" charset="0"/>
              </a:rPr>
              <a:t>				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Fructose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</a:t>
            </a:r>
            <a:r>
              <a:rPr lang="en-US" sz="32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Galactose</a:t>
            </a:r>
            <a:endParaRPr lang="en-US" sz="3200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B72D7-1190-42D7-ACA0-679D0E37EF35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89566" y="5054282"/>
            <a:ext cx="1143000" cy="990600"/>
            <a:chOff x="3216" y="2880"/>
            <a:chExt cx="1392" cy="960"/>
          </a:xfrm>
        </p:grpSpPr>
        <p:sp>
          <p:nvSpPr>
            <p:cNvPr id="13319" name="AutoShape 5"/>
            <p:cNvSpPr>
              <a:spLocks noChangeArrowheads="1"/>
            </p:cNvSpPr>
            <p:nvPr/>
          </p:nvSpPr>
          <p:spPr bwMode="auto">
            <a:xfrm>
              <a:off x="3216" y="2880"/>
              <a:ext cx="1392" cy="960"/>
            </a:xfrm>
            <a:prstGeom prst="hexagon">
              <a:avLst>
                <a:gd name="adj" fmla="val 36250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504" y="3216"/>
              <a:ext cx="934" cy="2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200" dirty="0">
                <a:latin typeface="Arial" charset="0"/>
              </a:endParaRPr>
            </a:p>
          </p:txBody>
        </p:sp>
      </p:grpSp>
      <p:pic>
        <p:nvPicPr>
          <p:cNvPr id="8" name="Picture 2" descr="http://howtothinkthin.com/images/sugarto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9600"/>
            <a:ext cx="7010400" cy="685800"/>
          </a:xfrm>
          <a:prstGeom prst="rect">
            <a:avLst/>
          </a:prstGeom>
          <a:noFill/>
        </p:spPr>
      </p:pic>
      <p:pic>
        <p:nvPicPr>
          <p:cNvPr id="43010" name="Picture 2" descr="food of the week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9950" y="2286000"/>
            <a:ext cx="1924050" cy="1962150"/>
          </a:xfrm>
          <a:prstGeom prst="rect">
            <a:avLst/>
          </a:prstGeom>
          <a:noFill/>
        </p:spPr>
      </p:pic>
      <p:pic>
        <p:nvPicPr>
          <p:cNvPr id="43012" name="Picture 4" descr="Florida Wildflower &lt;em&gt;Honeycomb&lt;/em&gt; 12 / 5oz Pack, 3.75 Lbs Cas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24652" y="3810000"/>
            <a:ext cx="1981198" cy="1981200"/>
          </a:xfrm>
          <a:prstGeom prst="rect">
            <a:avLst/>
          </a:prstGeom>
          <a:noFill/>
        </p:spPr>
      </p:pic>
      <p:pic>
        <p:nvPicPr>
          <p:cNvPr id="43016" name="Picture 8" descr="http://www.google.com/images?q=tbn:O-LjuStC0jwgJM::www.worldcommunitycookbook.org/season/guide/photos/broccoli.jpg&amp;t=1&amp;h=78&amp;w=93&amp;usg=__Z0qv4d8uCJXEVwpRg9bWef9ZAvE=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08633" y="5486400"/>
            <a:ext cx="1635367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229600" cy="3429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tabLst>
                <a:tab pos="1828800" algn="l"/>
                <a:tab pos="2057400" algn="l"/>
              </a:tabLst>
              <a:defRPr/>
            </a:pPr>
            <a:r>
              <a:rPr lang="en-US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3"/>
              </a:rPr>
              <a:t>Disaccharide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 two sugar unit</a:t>
            </a:r>
          </a:p>
          <a:p>
            <a:pPr eaLnBrk="1" hangingPunct="1">
              <a:buFontTx/>
              <a:buNone/>
              <a:tabLst>
                <a:tab pos="1828800" algn="l"/>
                <a:tab pos="20574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(DIMER)</a:t>
            </a:r>
          </a:p>
          <a:p>
            <a:pPr eaLnBrk="1" hangingPunct="1">
              <a:buFontTx/>
              <a:buNone/>
              <a:tabLst>
                <a:tab pos="1828800" algn="l"/>
                <a:tab pos="20574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 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Sucrose (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glucose+fructose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Lactose (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glucose+galactose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Maltose (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glucose+glucose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F5F900-E7CA-4BE8-ABAE-FD24C0F791D8}" type="slidenum">
              <a:rPr lang="en-US"/>
              <a:pPr/>
              <a:t>15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029200"/>
            <a:ext cx="4876800" cy="1524000"/>
            <a:chOff x="1488" y="2880"/>
            <a:chExt cx="3072" cy="960"/>
          </a:xfrm>
        </p:grpSpPr>
        <p:grpSp>
          <p:nvGrpSpPr>
            <p:cNvPr id="14343" name="Group 5"/>
            <p:cNvGrpSpPr>
              <a:grpSpLocks/>
            </p:cNvGrpSpPr>
            <p:nvPr/>
          </p:nvGrpSpPr>
          <p:grpSpPr bwMode="auto">
            <a:xfrm>
              <a:off x="3168" y="2880"/>
              <a:ext cx="1392" cy="960"/>
              <a:chOff x="3216" y="2880"/>
              <a:chExt cx="1392" cy="960"/>
            </a:xfrm>
          </p:grpSpPr>
          <p:sp>
            <p:nvSpPr>
              <p:cNvPr id="14348" name="AutoShape 6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5367" name="Text Box 7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4344" name="Group 8"/>
            <p:cNvGrpSpPr>
              <a:grpSpLocks/>
            </p:cNvGrpSpPr>
            <p:nvPr/>
          </p:nvGrpSpPr>
          <p:grpSpPr bwMode="auto">
            <a:xfrm>
              <a:off x="1488" y="2880"/>
              <a:ext cx="1392" cy="960"/>
              <a:chOff x="3216" y="2880"/>
              <a:chExt cx="1392" cy="960"/>
            </a:xfrm>
          </p:grpSpPr>
          <p:sp>
            <p:nvSpPr>
              <p:cNvPr id="14346" name="AutoShape 9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dirty="0">
                  <a:latin typeface="Arial" charset="0"/>
                </a:endParaRPr>
              </a:p>
            </p:txBody>
          </p:sp>
        </p:grp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2880" y="336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0962" name="Picture 2" descr="http://www.google.com/images?q=tbn:q7Uilh9tmGoPJM::shanghaiist.com/attachments/Giacomelli/7.5milk.jpg&amp;t=1&amp;h=94&amp;w=97&amp;usg=__tymdXHAE35gm85CFpR3fInhlfMA=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9995" y="0"/>
            <a:ext cx="1494005" cy="1447800"/>
          </a:xfrm>
          <a:prstGeom prst="rect">
            <a:avLst/>
          </a:prstGeom>
          <a:noFill/>
        </p:spPr>
      </p:pic>
      <p:pic>
        <p:nvPicPr>
          <p:cNvPr id="40964" name="Picture 4" descr="Carbonated Water, High Fructose Corn Syrup, And/Or Sucrose, Caramel Color, Phosphoric Acid, Natural Flavors, Caffeine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1371600"/>
            <a:ext cx="2571750" cy="2090085"/>
          </a:xfrm>
          <a:prstGeom prst="rect">
            <a:avLst/>
          </a:prstGeom>
          <a:noFill/>
        </p:spPr>
      </p:pic>
      <p:pic>
        <p:nvPicPr>
          <p:cNvPr id="40966" name="Picture 6" descr="http://www.karosyrup.com/images/karo_header_r1_c1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657600"/>
            <a:ext cx="1619250" cy="1333501"/>
          </a:xfrm>
          <a:prstGeom prst="rect">
            <a:avLst/>
          </a:prstGeom>
          <a:noFill/>
        </p:spPr>
      </p:pic>
      <p:pic>
        <p:nvPicPr>
          <p:cNvPr id="40968" name="Picture 8" descr="Sugar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00" y="5229224"/>
            <a:ext cx="1714500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43434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Polysaccharide: many sugar units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	(POLYMER)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starch (bread, potatoes)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glycogen (beef muscle)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cellulose (lettuce, corn)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10652-336E-4997-B5AE-664C1F102E2C}" type="slidenum">
              <a:rPr lang="en-US"/>
              <a:pPr/>
              <a:t>16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4648200"/>
            <a:ext cx="4800600" cy="1524000"/>
            <a:chOff x="288" y="2784"/>
            <a:chExt cx="4959" cy="1392"/>
          </a:xfrm>
        </p:grpSpPr>
        <p:sp>
          <p:nvSpPr>
            <p:cNvPr id="15367" name="AutoShape 5"/>
            <p:cNvSpPr>
              <a:spLocks noChangeArrowheads="1"/>
            </p:cNvSpPr>
            <p:nvPr/>
          </p:nvSpPr>
          <p:spPr bwMode="auto">
            <a:xfrm>
              <a:off x="1273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392" y="2976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69" name="AutoShape 7"/>
            <p:cNvSpPr>
              <a:spLocks noChangeArrowheads="1"/>
            </p:cNvSpPr>
            <p:nvPr/>
          </p:nvSpPr>
          <p:spPr bwMode="auto">
            <a:xfrm>
              <a:off x="288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84" y="2976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1105" y="3096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AutoShape 10"/>
            <p:cNvSpPr>
              <a:spLocks noChangeArrowheads="1"/>
            </p:cNvSpPr>
            <p:nvPr/>
          </p:nvSpPr>
          <p:spPr bwMode="auto">
            <a:xfrm>
              <a:off x="1824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1943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74" name="AutoShape 12"/>
            <p:cNvSpPr>
              <a:spLocks noChangeArrowheads="1"/>
            </p:cNvSpPr>
            <p:nvPr/>
          </p:nvSpPr>
          <p:spPr bwMode="auto">
            <a:xfrm>
              <a:off x="839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935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76" name="Line 14"/>
            <p:cNvSpPr>
              <a:spLocks noChangeShapeType="1"/>
            </p:cNvSpPr>
            <p:nvPr/>
          </p:nvSpPr>
          <p:spPr bwMode="auto">
            <a:xfrm>
              <a:off x="1656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7" name="Group 15"/>
            <p:cNvGrpSpPr>
              <a:grpSpLocks/>
            </p:cNvGrpSpPr>
            <p:nvPr/>
          </p:nvGrpSpPr>
          <p:grpSpPr bwMode="auto">
            <a:xfrm>
              <a:off x="2400" y="2784"/>
              <a:ext cx="1802" cy="624"/>
              <a:chOff x="2400" y="2784"/>
              <a:chExt cx="1802" cy="624"/>
            </a:xfrm>
          </p:grpSpPr>
          <p:sp>
            <p:nvSpPr>
              <p:cNvPr id="15388" name="AutoShape 16"/>
              <p:cNvSpPr>
                <a:spLocks noChangeArrowheads="1"/>
              </p:cNvSpPr>
              <p:nvPr/>
            </p:nvSpPr>
            <p:spPr bwMode="auto">
              <a:xfrm>
                <a:off x="3385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6401" name="Text Box 17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59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 dirty="0">
                  <a:latin typeface="Arial" charset="0"/>
                </a:endParaRPr>
              </a:p>
            </p:txBody>
          </p:sp>
          <p:sp>
            <p:nvSpPr>
              <p:cNvPr id="15390" name="AutoShape 18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6403" name="Text Box 19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59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>
                  <a:latin typeface="Arial" charset="0"/>
                </a:endParaRPr>
              </a:p>
            </p:txBody>
          </p:sp>
          <p:sp>
            <p:nvSpPr>
              <p:cNvPr id="15392" name="Line 20"/>
              <p:cNvSpPr>
                <a:spLocks noChangeShapeType="1"/>
              </p:cNvSpPr>
              <p:nvPr/>
            </p:nvSpPr>
            <p:spPr bwMode="auto">
              <a:xfrm>
                <a:off x="3217" y="3096"/>
                <a:ext cx="16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78" name="AutoShape 21"/>
            <p:cNvSpPr>
              <a:spLocks noChangeArrowheads="1"/>
            </p:cNvSpPr>
            <p:nvPr/>
          </p:nvSpPr>
          <p:spPr bwMode="auto">
            <a:xfrm>
              <a:off x="3888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007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80" name="AutoShape 23"/>
            <p:cNvSpPr>
              <a:spLocks noChangeArrowheads="1"/>
            </p:cNvSpPr>
            <p:nvPr/>
          </p:nvSpPr>
          <p:spPr bwMode="auto">
            <a:xfrm>
              <a:off x="2903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976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5382" name="Line 25"/>
            <p:cNvSpPr>
              <a:spLocks noChangeShapeType="1"/>
            </p:cNvSpPr>
            <p:nvPr/>
          </p:nvSpPr>
          <p:spPr bwMode="auto">
            <a:xfrm>
              <a:off x="3720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26"/>
            <p:cNvSpPr>
              <a:spLocks noChangeShapeType="1"/>
            </p:cNvSpPr>
            <p:nvPr/>
          </p:nvSpPr>
          <p:spPr bwMode="auto">
            <a:xfrm>
              <a:off x="2064" y="3120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7"/>
            <p:cNvSpPr>
              <a:spLocks noChangeShapeType="1"/>
            </p:cNvSpPr>
            <p:nvPr/>
          </p:nvSpPr>
          <p:spPr bwMode="auto">
            <a:xfrm>
              <a:off x="2640" y="3888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Line 28"/>
            <p:cNvSpPr>
              <a:spLocks noChangeShapeType="1"/>
            </p:cNvSpPr>
            <p:nvPr/>
          </p:nvSpPr>
          <p:spPr bwMode="auto">
            <a:xfrm flipV="1">
              <a:off x="1440" y="3408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Line 29"/>
            <p:cNvSpPr>
              <a:spLocks noChangeShapeType="1"/>
            </p:cNvSpPr>
            <p:nvPr/>
          </p:nvSpPr>
          <p:spPr bwMode="auto">
            <a:xfrm flipV="1">
              <a:off x="3504" y="340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310" y="3097"/>
              <a:ext cx="93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cellulose</a:t>
              </a:r>
            </a:p>
          </p:txBody>
        </p:sp>
      </p:grpSp>
      <p:pic>
        <p:nvPicPr>
          <p:cNvPr id="38914" name="Picture 2" descr="http://www.google.com/images?q=tbn:FztVytc0LM24CM::thefoodillusion.files.wordpress.com/2010/07/corn.jpg&amp;t=1&amp;h=78&amp;w=104&amp;usg=__thMUcAsniIkgsEqa5FUTfPUI7iU=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191000"/>
            <a:ext cx="1625598" cy="1219200"/>
          </a:xfrm>
          <a:prstGeom prst="rect">
            <a:avLst/>
          </a:prstGeom>
          <a:noFill/>
        </p:spPr>
      </p:pic>
      <p:pic>
        <p:nvPicPr>
          <p:cNvPr id="38916" name="Picture 4" descr="http://www.google.com/images?q=tbn:fW78mtIBczwhyM::www.theodoresworld.net/pics/0607/lettuceImage1.jpg&amp;t=1&amp;h=78&amp;w=62&amp;usg=__Db8c7MRoattEE1XwjdfGjC8KWFQ=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4800" y="0"/>
            <a:ext cx="1219200" cy="1533834"/>
          </a:xfrm>
          <a:prstGeom prst="rect">
            <a:avLst/>
          </a:prstGeom>
          <a:noFill/>
        </p:spPr>
      </p:pic>
      <p:pic>
        <p:nvPicPr>
          <p:cNvPr id="38918" name="Picture 6" descr="Meaty!">
            <a:hlinkClick r:id="rId7" tooltip="Meaty!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4495800"/>
            <a:ext cx="1676400" cy="2235200"/>
          </a:xfrm>
          <a:prstGeom prst="rect">
            <a:avLst/>
          </a:prstGeom>
          <a:noFill/>
        </p:spPr>
      </p:pic>
      <p:pic>
        <p:nvPicPr>
          <p:cNvPr id="38920" name="Picture 8" descr="http://www.cbef.com/products/Chuck_115e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3800" y="5257800"/>
            <a:ext cx="1600200" cy="1298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3657600" cy="152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8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AE2A8-765A-4A99-A4DC-6C7FABFEF41C}" type="slidenum">
              <a:rPr lang="en-US"/>
              <a:pPr/>
              <a:t>17</a:t>
            </a:fld>
            <a:endParaRPr lang="en-US"/>
          </a:p>
        </p:txBody>
      </p:sp>
      <p:pic>
        <p:nvPicPr>
          <p:cNvPr id="36866" name="Picture 2" descr="http://t0.gstatic.com/images?q=tbn:23_o6z0P7RnigM:http://www.topnews.in/files/Birds_Feather_Color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35808">
            <a:off x="1186786" y="5137610"/>
            <a:ext cx="1926609" cy="1402573"/>
          </a:xfrm>
          <a:prstGeom prst="rect">
            <a:avLst/>
          </a:prstGeom>
          <a:noFill/>
        </p:spPr>
      </p:pic>
      <p:pic>
        <p:nvPicPr>
          <p:cNvPr id="36868" name="Picture 4" descr="http://www.google.com/images?q=tbn:47U4L5_IoRLkQM::www.celtictreealphabet.co.uk/Graphics/hollyLeaf.jpg&amp;t=1&amp;h=94&amp;w=94&amp;usg=__XbzB7bRtGDOuIlnsrdjq5AiRI24=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609600"/>
            <a:ext cx="1676400" cy="1676402"/>
          </a:xfrm>
          <a:prstGeom prst="rect">
            <a:avLst/>
          </a:prstGeom>
          <a:noFill/>
        </p:spPr>
      </p:pic>
      <p:pic>
        <p:nvPicPr>
          <p:cNvPr id="36870" name="Picture 6" descr="triglycerides3 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8021" y="4038600"/>
            <a:ext cx="3775979" cy="2819400"/>
          </a:xfrm>
          <a:prstGeom prst="rect">
            <a:avLst/>
          </a:prstGeom>
          <a:noFill/>
        </p:spPr>
      </p:pic>
      <p:pic>
        <p:nvPicPr>
          <p:cNvPr id="36872" name="Picture 8" descr="http://www.google.com/images?q=tbn:RIUN2-Diy2Fj3M::kvhs.nbed.nb.ca/gallant/biology/phospholipid_structure.jpg&amp;t=1&amp;h=88&amp;w=145&amp;usg=__8GRZnfoNmBhXVPq7NpH-lCDPqS0=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199" y="304800"/>
            <a:ext cx="3138917" cy="1905000"/>
          </a:xfrm>
          <a:prstGeom prst="rect">
            <a:avLst/>
          </a:prstGeom>
          <a:noFill/>
        </p:spPr>
      </p:pic>
      <p:pic>
        <p:nvPicPr>
          <p:cNvPr id="36874" name="Picture 10" descr="http://www.google.com/images?q=tbn:yVB_g-zR-fWi9M::www.virtualweberbullet.com/bacon1_photos/pigcandy1.jpg&amp;t=1&amp;h=94&amp;w=125&amp;usg=__2G1wanaHTnTFStWxuVZdhm84EDA=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53200" y="304800"/>
            <a:ext cx="2229253" cy="1676400"/>
          </a:xfrm>
          <a:prstGeom prst="rect">
            <a:avLst/>
          </a:prstGeom>
          <a:noFill/>
        </p:spPr>
      </p:pic>
      <p:pic>
        <p:nvPicPr>
          <p:cNvPr id="36876" name="Picture 12" descr="http://www.google.com/images?q=tbn:r6PRJycHF1JP0M::ecoble.com/wp-content/uploads/2007/11/polar-bear.jpg&amp;t=1&amp;h=94&amp;w=95&amp;usg=__wNz5_fWiJO2mTzD73Ntr-CsmuGw=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3657600"/>
            <a:ext cx="1676400" cy="1658756"/>
          </a:xfrm>
          <a:prstGeom prst="rect">
            <a:avLst/>
          </a:prstGeom>
          <a:noFill/>
        </p:spPr>
      </p:pic>
      <p:pic>
        <p:nvPicPr>
          <p:cNvPr id="36878" name="Picture 14" descr="http://www.google.com/images?q=tbn:ljYJvJADIJEuGM::dr89015.com/hormones.jpg&amp;t=1&amp;h=94&amp;w=125&amp;usg=__eSoEBtpUMjOB5_91vYswvjycR2E=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4495800"/>
            <a:ext cx="1722604" cy="1295400"/>
          </a:xfrm>
          <a:prstGeom prst="rect">
            <a:avLst/>
          </a:prstGeom>
          <a:noFill/>
        </p:spPr>
      </p:pic>
      <p:pic>
        <p:nvPicPr>
          <p:cNvPr id="36880" name="Picture 16" descr="http://www.google.com/images?q=tbn:19oPomRlyTh0JM::slog.thestranger.com/files/2007/06/fat-cat.jpg&amp;t=1&amp;h=94&amp;w=94&amp;usg=__Py0dHXSFt6yRWETM3KKBtbBJums=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172200" y="2057400"/>
            <a:ext cx="1828800" cy="1828802"/>
          </a:xfrm>
          <a:prstGeom prst="rect">
            <a:avLst/>
          </a:prstGeom>
          <a:noFill/>
        </p:spPr>
      </p:pic>
      <p:pic>
        <p:nvPicPr>
          <p:cNvPr id="36882" name="Picture 18" descr="http://www.fotosearch.com/bthumb/CSP/CSP381/k3817428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267200" y="2286000"/>
            <a:ext cx="1905000" cy="166967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  <a:endParaRPr lang="en-US" sz="4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058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</a:rPr>
              <a:t>insoluble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Hydrophobic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Nonpolar</a:t>
            </a: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Elements: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CHO</a:t>
            </a:r>
            <a:endParaRPr lang="en-US" sz="32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  Fats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2.  Phospholipids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3.  Oils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4.  Waxes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5.  Steroid hormones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6.  Triglycerides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D7CC6F-8F37-4C36-8396-3466C716E14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74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Functions: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Long term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storage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Protection against heat loss, physical shock, and water loss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3.	Hormones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Major component of membranes 		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(phospholipids)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41CC8A-2E3D-4702-B49D-854CF71A32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84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Carbon Atom</a:t>
            </a:r>
            <a:endParaRPr lang="en-US" sz="5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76800"/>
            <a:ext cx="8001000" cy="12192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How many valence e- does carbon have?</a:t>
            </a: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How many bonds can be formed with carbon?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09541-90CE-464F-B3DF-61926E5046DB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895600" y="2057400"/>
            <a:ext cx="2362200" cy="2209800"/>
            <a:chOff x="2895600" y="2057400"/>
            <a:chExt cx="2362200" cy="2209800"/>
          </a:xfrm>
        </p:grpSpPr>
        <p:grpSp>
          <p:nvGrpSpPr>
            <p:cNvPr id="9" name="Group 8"/>
            <p:cNvGrpSpPr/>
            <p:nvPr/>
          </p:nvGrpSpPr>
          <p:grpSpPr>
            <a:xfrm>
              <a:off x="2971800" y="2133600"/>
              <a:ext cx="2209800" cy="2057400"/>
              <a:chOff x="2971800" y="2133600"/>
              <a:chExt cx="2209800" cy="20574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657600" y="2819400"/>
                <a:ext cx="838200" cy="76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6P</a:t>
                </a:r>
              </a:p>
              <a:p>
                <a:pPr algn="ctr"/>
                <a:r>
                  <a:rPr lang="en-US" dirty="0" smtClean="0"/>
                  <a:t>6N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76600" y="2438400"/>
                <a:ext cx="1600200" cy="1447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971800" y="2133600"/>
                <a:ext cx="2209800" cy="2057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28956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386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054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9624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8006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004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Lipids</a:t>
            </a:r>
            <a:endParaRPr lang="en-US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Triglycerides:</a:t>
            </a:r>
            <a:br>
              <a:rPr lang="en-US" sz="3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3600" b="1" dirty="0" smtClean="0">
                <a:latin typeface="Comic Sans MS" pitchFamily="66" charset="0"/>
              </a:rPr>
              <a:t>omposed of </a:t>
            </a:r>
            <a:r>
              <a:rPr lang="en-US" sz="3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glycerol</a:t>
            </a:r>
            <a:r>
              <a:rPr lang="en-US" sz="3600" b="1" dirty="0" smtClean="0">
                <a:latin typeface="Comic Sans MS" pitchFamily="66" charset="0"/>
              </a:rPr>
              <a:t> and </a:t>
            </a:r>
            <a:r>
              <a:rPr lang="en-US" sz="3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 			</a:t>
            </a:r>
            <a:r>
              <a:rPr lang="en-U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3600" b="1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AC4A04-EBAC-41D2-8955-3D8B82275AC4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95600"/>
            <a:ext cx="1447800" cy="3544888"/>
            <a:chOff x="480" y="1824"/>
            <a:chExt cx="912" cy="2233"/>
          </a:xfrm>
        </p:grpSpPr>
        <p:grpSp>
          <p:nvGrpSpPr>
            <p:cNvPr id="19478" name="Group 5"/>
            <p:cNvGrpSpPr>
              <a:grpSpLocks/>
            </p:cNvGrpSpPr>
            <p:nvPr/>
          </p:nvGrpSpPr>
          <p:grpSpPr bwMode="auto">
            <a:xfrm>
              <a:off x="480" y="1824"/>
              <a:ext cx="912" cy="1920"/>
              <a:chOff x="480" y="2112"/>
              <a:chExt cx="912" cy="1920"/>
            </a:xfrm>
          </p:grpSpPr>
          <p:sp>
            <p:nvSpPr>
              <p:cNvPr id="19480" name="Rectangle 6"/>
              <p:cNvSpPr>
                <a:spLocks noChangeArrowheads="1"/>
              </p:cNvSpPr>
              <p:nvPr/>
            </p:nvSpPr>
            <p:spPr bwMode="auto">
              <a:xfrm>
                <a:off x="480" y="2112"/>
                <a:ext cx="912" cy="192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Arial" charset="0"/>
                </a:endParaRPr>
              </a:p>
            </p:txBody>
          </p:sp>
          <p:sp>
            <p:nvSpPr>
              <p:cNvPr id="19481" name="Text Box 7"/>
              <p:cNvSpPr txBox="1">
                <a:spLocks noChangeArrowheads="1"/>
              </p:cNvSpPr>
              <p:nvPr/>
            </p:nvSpPr>
            <p:spPr bwMode="auto">
              <a:xfrm>
                <a:off x="624" y="2160"/>
                <a:ext cx="737" cy="175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    H</a:t>
                </a:r>
              </a:p>
              <a:p>
                <a:endParaRPr lang="en-US" sz="9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28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28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12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    H</a:t>
                </a:r>
              </a:p>
            </p:txBody>
          </p:sp>
          <p:sp>
            <p:nvSpPr>
              <p:cNvPr id="19482" name="Line 8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Line 9"/>
              <p:cNvSpPr>
                <a:spLocks noChangeShapeType="1"/>
              </p:cNvSpPr>
              <p:nvPr/>
            </p:nvSpPr>
            <p:spPr bwMode="auto">
              <a:xfrm flipV="1">
                <a:off x="912" y="26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Line 10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Line 11"/>
              <p:cNvSpPr>
                <a:spLocks noChangeShapeType="1"/>
              </p:cNvSpPr>
              <p:nvPr/>
            </p:nvSpPr>
            <p:spPr bwMode="auto">
              <a:xfrm flipH="1">
                <a:off x="912" y="35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9" name="Text Box 12"/>
            <p:cNvSpPr txBox="1">
              <a:spLocks noChangeArrowheads="1"/>
            </p:cNvSpPr>
            <p:nvPr/>
          </p:nvSpPr>
          <p:spPr bwMode="auto">
            <a:xfrm>
              <a:off x="518" y="3769"/>
              <a:ext cx="8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660066"/>
                  </a:solidFill>
                  <a:latin typeface="Arial" charset="0"/>
                </a:rPr>
                <a:t>glycerol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57400" y="3810000"/>
            <a:ext cx="5965825" cy="1258888"/>
            <a:chOff x="1296" y="2400"/>
            <a:chExt cx="3758" cy="793"/>
          </a:xfrm>
        </p:grpSpPr>
        <p:grpSp>
          <p:nvGrpSpPr>
            <p:cNvPr id="19473" name="Group 14"/>
            <p:cNvGrpSpPr>
              <a:grpSpLocks/>
            </p:cNvGrpSpPr>
            <p:nvPr/>
          </p:nvGrpSpPr>
          <p:grpSpPr bwMode="auto">
            <a:xfrm>
              <a:off x="1296" y="2400"/>
              <a:ext cx="3758" cy="490"/>
              <a:chOff x="1296" y="2400"/>
              <a:chExt cx="3758" cy="490"/>
            </a:xfrm>
          </p:grpSpPr>
          <p:sp>
            <p:nvSpPr>
              <p:cNvPr id="19475" name="Text Box 15"/>
              <p:cNvSpPr txBox="1">
                <a:spLocks noChangeArrowheads="1"/>
              </p:cNvSpPr>
              <p:nvPr/>
            </p:nvSpPr>
            <p:spPr bwMode="auto">
              <a:xfrm>
                <a:off x="1392" y="2400"/>
                <a:ext cx="3662" cy="49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>
                  <a:solidFill>
                    <a:srgbClr val="CC0000"/>
                  </a:solidFill>
                  <a:latin typeface="Arial" charset="0"/>
                </a:endParaRPr>
              </a:p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C-CH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3</a:t>
                </a:r>
                <a:endParaRPr lang="en-US" sz="2000" b="1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19476" name="Text Box 16"/>
              <p:cNvSpPr txBox="1">
                <a:spLocks noChangeArrowheads="1"/>
              </p:cNvSpPr>
              <p:nvPr/>
            </p:nvSpPr>
            <p:spPr bwMode="auto">
              <a:xfrm rot="5320813">
                <a:off x="1422" y="2466"/>
                <a:ext cx="22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CC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19477" name="Line 17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350" y="2905"/>
              <a:ext cx="106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0000"/>
                  </a:solidFill>
                  <a:latin typeface="Arial" charset="0"/>
                </a:rPr>
                <a:t>fatty acids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057400" y="3048000"/>
            <a:ext cx="5965825" cy="777875"/>
            <a:chOff x="1296" y="1920"/>
            <a:chExt cx="3758" cy="490"/>
          </a:xfrm>
        </p:grpSpPr>
        <p:sp>
          <p:nvSpPr>
            <p:cNvPr id="19470" name="Text Box 20"/>
            <p:cNvSpPr txBox="1">
              <a:spLocks noChangeArrowheads="1"/>
            </p:cNvSpPr>
            <p:nvPr/>
          </p:nvSpPr>
          <p:spPr bwMode="auto">
            <a:xfrm>
              <a:off x="1392" y="1920"/>
              <a:ext cx="3662" cy="49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O</a:t>
              </a:r>
            </a:p>
            <a:p>
              <a:endParaRPr lang="en-US" sz="500" b="1">
                <a:solidFill>
                  <a:srgbClr val="CC0000"/>
                </a:solidFill>
                <a:latin typeface="Arial" charset="0"/>
              </a:endParaRPr>
            </a:p>
            <a:p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C-CH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2000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19471" name="Text Box 21"/>
            <p:cNvSpPr txBox="1">
              <a:spLocks noChangeArrowheads="1"/>
            </p:cNvSpPr>
            <p:nvPr/>
          </p:nvSpPr>
          <p:spPr bwMode="auto">
            <a:xfrm rot="5320813">
              <a:off x="1422" y="1986"/>
              <a:ext cx="22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9472" name="Line 22"/>
            <p:cNvSpPr>
              <a:spLocks noChangeShapeType="1"/>
            </p:cNvSpPr>
            <p:nvPr/>
          </p:nvSpPr>
          <p:spPr bwMode="auto">
            <a:xfrm flipH="1">
              <a:off x="1296" y="2304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057400" y="4572000"/>
            <a:ext cx="5867400" cy="1463675"/>
            <a:chOff x="1296" y="2880"/>
            <a:chExt cx="3696" cy="922"/>
          </a:xfrm>
        </p:grpSpPr>
        <p:sp>
          <p:nvSpPr>
            <p:cNvPr id="19466" name="Text Box 24"/>
            <p:cNvSpPr txBox="1">
              <a:spLocks noChangeArrowheads="1"/>
            </p:cNvSpPr>
            <p:nvPr/>
          </p:nvSpPr>
          <p:spPr bwMode="auto">
            <a:xfrm>
              <a:off x="1392" y="2880"/>
              <a:ext cx="1546" cy="49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O</a:t>
              </a:r>
            </a:p>
            <a:p>
              <a:endParaRPr lang="en-US" sz="500" b="1">
                <a:solidFill>
                  <a:srgbClr val="006600"/>
                </a:solidFill>
                <a:latin typeface="Arial" charset="0"/>
              </a:endParaRPr>
            </a:p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C-CH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</a:p>
          </p:txBody>
        </p:sp>
        <p:sp>
          <p:nvSpPr>
            <p:cNvPr id="19467" name="Rectangle 25"/>
            <p:cNvSpPr>
              <a:spLocks noChangeArrowheads="1"/>
            </p:cNvSpPr>
            <p:nvPr/>
          </p:nvSpPr>
          <p:spPr bwMode="auto">
            <a:xfrm rot="1384152">
              <a:off x="2784" y="3552"/>
              <a:ext cx="220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=CH-CH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468" name="Text Box 26"/>
            <p:cNvSpPr txBox="1">
              <a:spLocks noChangeArrowheads="1"/>
            </p:cNvSpPr>
            <p:nvPr/>
          </p:nvSpPr>
          <p:spPr bwMode="auto">
            <a:xfrm rot="5320813">
              <a:off x="1422" y="2958"/>
              <a:ext cx="22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9469" name="Line 27"/>
            <p:cNvSpPr>
              <a:spLocks noChangeShapeType="1"/>
            </p:cNvSpPr>
            <p:nvPr/>
          </p:nvSpPr>
          <p:spPr bwMode="auto">
            <a:xfrm flipH="1">
              <a:off x="1296" y="321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94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Fatty Acids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839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kinds of 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</a:t>
            </a:r>
            <a:r>
              <a:rPr lang="en-US" sz="28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Saturated fatty acids: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no double bonds (bad)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	</a:t>
            </a: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r>
              <a:rPr lang="en-US" sz="28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Unsaturated fatty acids: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1 double bond (good)</a:t>
            </a: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endParaRPr lang="en-US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endParaRPr lang="en-US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14350" indent="-514350" eaLnBrk="1" hangingPunct="1">
              <a:lnSpc>
                <a:spcPct val="110000"/>
              </a:lnSpc>
              <a:buFontTx/>
              <a:buAutoNum type="arabicPeriod" startAt="2"/>
              <a:defRPr/>
            </a:pP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8B866B-1768-4348-806E-E46F648FA0D3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1040" y="2630625"/>
            <a:ext cx="7489825" cy="838200"/>
            <a:chOff x="816" y="2448"/>
            <a:chExt cx="4718" cy="528"/>
          </a:xfrm>
        </p:grpSpPr>
        <p:grpSp>
          <p:nvGrpSpPr>
            <p:cNvPr id="20494" name="Group 5"/>
            <p:cNvGrpSpPr>
              <a:grpSpLocks/>
            </p:cNvGrpSpPr>
            <p:nvPr/>
          </p:nvGrpSpPr>
          <p:grpSpPr bwMode="auto">
            <a:xfrm>
              <a:off x="1776" y="2448"/>
              <a:ext cx="3758" cy="490"/>
              <a:chOff x="1296" y="1920"/>
              <a:chExt cx="3758" cy="490"/>
            </a:xfrm>
          </p:grpSpPr>
          <p:sp>
            <p:nvSpPr>
              <p:cNvPr id="20496" name="Text Box 6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62" cy="49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 dirty="0">
                  <a:solidFill>
                    <a:srgbClr val="CC0000"/>
                  </a:solidFill>
                  <a:latin typeface="Arial" charset="0"/>
                </a:endParaRPr>
              </a:p>
              <a:p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C-CH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CC0000"/>
                    </a:solidFill>
                    <a:latin typeface="Arial" charset="0"/>
                  </a:rPr>
                  <a:t>3</a:t>
                </a:r>
                <a:endParaRPr lang="en-US" sz="2000" b="1" dirty="0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20497" name="Text Box 7"/>
              <p:cNvSpPr txBox="1">
                <a:spLocks noChangeArrowheads="1"/>
              </p:cNvSpPr>
              <p:nvPr/>
            </p:nvSpPr>
            <p:spPr bwMode="auto">
              <a:xfrm rot="5320813">
                <a:off x="1422" y="1986"/>
                <a:ext cx="22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0498" name="Line 8"/>
              <p:cNvSpPr>
                <a:spLocks noChangeShapeType="1"/>
              </p:cNvSpPr>
              <p:nvPr/>
            </p:nvSpPr>
            <p:spPr bwMode="auto">
              <a:xfrm flipH="1">
                <a:off x="1296" y="2304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816" y="2688"/>
              <a:ext cx="98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saturated</a:t>
              </a:r>
              <a:endParaRPr lang="en-US" dirty="0">
                <a:solidFill>
                  <a:srgbClr val="CC0000"/>
                </a:solidFill>
                <a:latin typeface="Arial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01040" y="4560801"/>
            <a:ext cx="7478713" cy="1689100"/>
            <a:chOff x="624" y="2976"/>
            <a:chExt cx="4854" cy="1135"/>
          </a:xfrm>
        </p:grpSpPr>
        <p:grpSp>
          <p:nvGrpSpPr>
            <p:cNvPr id="20488" name="Group 11"/>
            <p:cNvGrpSpPr>
              <a:grpSpLocks/>
            </p:cNvGrpSpPr>
            <p:nvPr/>
          </p:nvGrpSpPr>
          <p:grpSpPr bwMode="auto">
            <a:xfrm>
              <a:off x="1824" y="2976"/>
              <a:ext cx="3654" cy="1135"/>
              <a:chOff x="1296" y="2880"/>
              <a:chExt cx="3654" cy="1135"/>
            </a:xfrm>
          </p:grpSpPr>
          <p:sp>
            <p:nvSpPr>
              <p:cNvPr id="20490" name="Text Box 12"/>
              <p:cNvSpPr txBox="1">
                <a:spLocks noChangeArrowheads="1"/>
              </p:cNvSpPr>
              <p:nvPr/>
            </p:nvSpPr>
            <p:spPr bwMode="auto">
              <a:xfrm>
                <a:off x="1392" y="2880"/>
                <a:ext cx="1593" cy="5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66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 dirty="0">
                  <a:solidFill>
                    <a:srgbClr val="006600"/>
                  </a:solidFill>
                  <a:latin typeface="Arial" charset="0"/>
                </a:endParaRPr>
              </a:p>
              <a:p>
                <a:r>
                  <a:rPr lang="en-US" sz="2000" b="1" dirty="0">
                    <a:solidFill>
                      <a:srgbClr val="006600"/>
                    </a:solidFill>
                    <a:latin typeface="Arial" charset="0"/>
                  </a:rPr>
                  <a:t>C-CH</a:t>
                </a:r>
                <a:r>
                  <a:rPr lang="en-US" sz="1900" b="1" baseline="-25000" dirty="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 dirty="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 dirty="0">
                    <a:solidFill>
                      <a:srgbClr val="006600"/>
                    </a:solidFill>
                    <a:latin typeface="Arial" charset="0"/>
                  </a:rPr>
                  <a:t>-CH</a:t>
                </a:r>
              </a:p>
            </p:txBody>
          </p:sp>
          <p:sp>
            <p:nvSpPr>
              <p:cNvPr id="20491" name="Rectangle 13"/>
              <p:cNvSpPr>
                <a:spLocks noChangeArrowheads="1"/>
              </p:cNvSpPr>
              <p:nvPr/>
            </p:nvSpPr>
            <p:spPr bwMode="auto">
              <a:xfrm rot="1384152">
                <a:off x="2742" y="3544"/>
                <a:ext cx="2208" cy="47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=CH-CH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0492" name="Text Box 14"/>
              <p:cNvSpPr txBox="1">
                <a:spLocks noChangeArrowheads="1"/>
              </p:cNvSpPr>
              <p:nvPr/>
            </p:nvSpPr>
            <p:spPr bwMode="auto">
              <a:xfrm rot="5320813">
                <a:off x="1410" y="2960"/>
                <a:ext cx="243" cy="2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66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0493" name="Line 15"/>
              <p:cNvSpPr>
                <a:spLocks noChangeShapeType="1"/>
              </p:cNvSpPr>
              <p:nvPr/>
            </p:nvSpPr>
            <p:spPr bwMode="auto">
              <a:xfrm flipH="1">
                <a:off x="1296" y="321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Text Box 16"/>
            <p:cNvSpPr txBox="1">
              <a:spLocks noChangeArrowheads="1"/>
            </p:cNvSpPr>
            <p:nvPr/>
          </p:nvSpPr>
          <p:spPr bwMode="auto">
            <a:xfrm>
              <a:off x="624" y="3240"/>
              <a:ext cx="1252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6600"/>
                  </a:solidFill>
                  <a:latin typeface="Arial" charset="0"/>
                </a:rPr>
                <a:t>unsaturated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4705032" y="4782091"/>
            <a:ext cx="762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3" name="Picture 1" descr="C:\Documents and Settings\duncansta\Local Settings\Temporary Internet Files\Content.IE5\7DANCNQQ\MC90042315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5145" y="1143000"/>
            <a:ext cx="914400" cy="914400"/>
          </a:xfrm>
          <a:prstGeom prst="rect">
            <a:avLst/>
          </a:prstGeom>
          <a:noFill/>
        </p:spPr>
      </p:pic>
      <p:pic>
        <p:nvPicPr>
          <p:cNvPr id="28674" name="Picture 2" descr="C:\Documents and Settings\duncansta\Local Settings\Temporary Internet Files\Content.IE5\M16NVNVT\MC90043381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4489898"/>
            <a:ext cx="914286" cy="914286"/>
          </a:xfrm>
          <a:prstGeom prst="rect">
            <a:avLst/>
          </a:prstGeom>
          <a:noFill/>
        </p:spPr>
      </p:pic>
      <p:pic>
        <p:nvPicPr>
          <p:cNvPr id="22" name="Picture 2" descr="C:\Documents and Settings\duncansta\Local Settings\Temporary Internet Files\Content.IE5\M16NVNVT\MC90043381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" y="5442288"/>
            <a:ext cx="914286" cy="914286"/>
          </a:xfrm>
          <a:prstGeom prst="rect">
            <a:avLst/>
          </a:prstGeom>
          <a:noFill/>
        </p:spPr>
      </p:pic>
      <p:pic>
        <p:nvPicPr>
          <p:cNvPr id="23" name="Picture 1" descr="C:\Documents and Settings\duncansta\Local Settings\Temporary Internet Files\Content.IE5\7DANCNQQ\MC90042315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246" y="3372125"/>
            <a:ext cx="777588" cy="777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204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0391AB-33A4-45E3-897E-C5F66D3DF068}" type="slidenum">
              <a:rPr lang="en-US"/>
              <a:pPr/>
              <a:t>22</a:t>
            </a:fld>
            <a:endParaRPr lang="en-US"/>
          </a:p>
        </p:txBody>
      </p:sp>
      <p:pic>
        <p:nvPicPr>
          <p:cNvPr id="4" name="Picture 1" descr="C:\Documents and Settings\duncansta\Local Settings\Temporary Internet Files\Content.IE5\0DXT2S6K\MC900318388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505200"/>
            <a:ext cx="182880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105400"/>
            <a:ext cx="2133600" cy="685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Click for video</a:t>
            </a:r>
          </a:p>
        </p:txBody>
      </p:sp>
      <p:pic>
        <p:nvPicPr>
          <p:cNvPr id="73730" name="Picture 2" descr="Protein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3276599"/>
            <a:ext cx="4191000" cy="33528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00600" y="3810000"/>
            <a:ext cx="2209800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Click for even cooler video!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333399"/>
                </a:solidFill>
                <a:latin typeface="Comic Sans MS" pitchFamily="66" charset="0"/>
              </a:rPr>
              <a:t>Building Block: Amino acids (20 different kinds of </a:t>
            </a:r>
            <a:r>
              <a:rPr lang="en-US" sz="2800" b="1" dirty="0" err="1" smtClean="0">
                <a:solidFill>
                  <a:srgbClr val="333399"/>
                </a:solidFill>
                <a:latin typeface="Comic Sans MS" pitchFamily="66" charset="0"/>
              </a:rPr>
              <a:t>aa</a:t>
            </a:r>
            <a:r>
              <a:rPr lang="en-US" sz="2800" b="1" dirty="0" smtClean="0">
                <a:solidFill>
                  <a:srgbClr val="333399"/>
                </a:solidFill>
                <a:latin typeface="Comic Sans MS" pitchFamily="66" charset="0"/>
              </a:rPr>
              <a:t>)</a:t>
            </a:r>
            <a:r>
              <a:rPr lang="en-US" sz="2800" dirty="0" smtClean="0">
                <a:latin typeface="Comic Sans MS" pitchFamily="66" charset="0"/>
              </a:rPr>
              <a:t> bonded together by </a:t>
            </a:r>
            <a:r>
              <a:rPr lang="en-US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polypeptides</a:t>
            </a:r>
            <a:r>
              <a:rPr lang="en-US" sz="2800" dirty="0" smtClean="0">
                <a:latin typeface="Comic Sans MS" pitchFamily="66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Six functions of proteins: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	Storage:		albumin (egg white)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Transport: 	hemoglobin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Regulatory:	hormones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Movement:	muscles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28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5.	Structure:	membranes, hair, nails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6.	Enzymes:		cellular reactions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5C035E-8745-42D3-BE83-81F4A8C79F4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543800" cy="434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Four levels of protein structure: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A.	Primary Structure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B.	Secondary Structure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C.	Tertiary Structure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D.	Quaternary Structure 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60598-1608-439E-8B3D-6740127AE77F}" type="slidenum">
              <a:rPr lang="en-US"/>
              <a:pPr/>
              <a:t>24</a:t>
            </a:fld>
            <a:endParaRPr lang="en-US"/>
          </a:p>
        </p:txBody>
      </p:sp>
      <p:pic>
        <p:nvPicPr>
          <p:cNvPr id="22529" name="Picture 1" descr="C:\Documents and Settings\duncansta\Local Settings\Temporary Internet Files\Content.IE5\0DXT2S6K\MC900318388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724400"/>
            <a:ext cx="18288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33600" y="5638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smtClean="0">
                <a:solidFill>
                  <a:srgbClr val="333399"/>
                </a:solidFill>
              </a:rPr>
              <a:t>Primary Structure</a:t>
            </a:r>
            <a:endParaRPr lang="en-US" sz="5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162800" cy="182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CC3300"/>
                </a:solidFill>
                <a:latin typeface="Comic Sans MS" pitchFamily="66" charset="0"/>
              </a:rPr>
              <a:t>Amino acids</a:t>
            </a:r>
            <a:r>
              <a:rPr lang="en-US" sz="3600" b="1" smtClean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sz="3600" b="1" smtClean="0">
                <a:latin typeface="Comic Sans MS" pitchFamily="66" charset="0"/>
              </a:rPr>
              <a:t>bonded together by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 (straight chains)</a:t>
            </a:r>
            <a:endParaRPr lang="en-US" b="1" smtClean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46A74-18DA-4608-A4B7-DF26BB38D5B0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3048000"/>
            <a:ext cx="6997700" cy="2359025"/>
            <a:chOff x="593" y="2208"/>
            <a:chExt cx="4408" cy="1486"/>
          </a:xfrm>
        </p:grpSpPr>
        <p:sp>
          <p:nvSpPr>
            <p:cNvPr id="24583" name="Oval 5"/>
            <p:cNvSpPr>
              <a:spLocks noChangeArrowheads="1"/>
            </p:cNvSpPr>
            <p:nvPr/>
          </p:nvSpPr>
          <p:spPr bwMode="auto">
            <a:xfrm>
              <a:off x="593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Oval 6"/>
            <p:cNvSpPr>
              <a:spLocks noChangeArrowheads="1"/>
            </p:cNvSpPr>
            <p:nvPr/>
          </p:nvSpPr>
          <p:spPr bwMode="auto">
            <a:xfrm>
              <a:off x="13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Oval 7"/>
            <p:cNvSpPr>
              <a:spLocks noChangeArrowheads="1"/>
            </p:cNvSpPr>
            <p:nvPr/>
          </p:nvSpPr>
          <p:spPr bwMode="auto">
            <a:xfrm>
              <a:off x="21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2945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Oval 9"/>
            <p:cNvSpPr>
              <a:spLocks noChangeArrowheads="1"/>
            </p:cNvSpPr>
            <p:nvPr/>
          </p:nvSpPr>
          <p:spPr bwMode="auto">
            <a:xfrm>
              <a:off x="37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Oval 10"/>
            <p:cNvSpPr>
              <a:spLocks noChangeArrowheads="1"/>
            </p:cNvSpPr>
            <p:nvPr/>
          </p:nvSpPr>
          <p:spPr bwMode="auto">
            <a:xfrm>
              <a:off x="45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Rectangle 11"/>
            <p:cNvSpPr>
              <a:spLocks noChangeArrowheads="1"/>
            </p:cNvSpPr>
            <p:nvPr/>
          </p:nvSpPr>
          <p:spPr bwMode="auto">
            <a:xfrm>
              <a:off x="624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aa1</a:t>
              </a:r>
            </a:p>
          </p:txBody>
        </p:sp>
        <p:sp>
          <p:nvSpPr>
            <p:cNvPr id="24590" name="Rectangle 12"/>
            <p:cNvSpPr>
              <a:spLocks noChangeArrowheads="1"/>
            </p:cNvSpPr>
            <p:nvPr/>
          </p:nvSpPr>
          <p:spPr bwMode="auto">
            <a:xfrm>
              <a:off x="1392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aa2</a:t>
              </a:r>
            </a:p>
          </p:txBody>
        </p:sp>
        <p:sp>
          <p:nvSpPr>
            <p:cNvPr id="24591" name="Rectangle 13"/>
            <p:cNvSpPr>
              <a:spLocks noChangeArrowheads="1"/>
            </p:cNvSpPr>
            <p:nvPr/>
          </p:nvSpPr>
          <p:spPr bwMode="auto">
            <a:xfrm>
              <a:off x="2160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aa3</a:t>
              </a:r>
            </a:p>
          </p:txBody>
        </p:sp>
        <p:sp>
          <p:nvSpPr>
            <p:cNvPr id="24592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aa4</a:t>
              </a:r>
            </a:p>
          </p:txBody>
        </p:sp>
        <p:sp>
          <p:nvSpPr>
            <p:cNvPr id="24593" name="Rectangle 15"/>
            <p:cNvSpPr>
              <a:spLocks noChangeArrowheads="1"/>
            </p:cNvSpPr>
            <p:nvPr/>
          </p:nvSpPr>
          <p:spPr bwMode="auto">
            <a:xfrm>
              <a:off x="3792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aa5</a:t>
              </a:r>
            </a:p>
          </p:txBody>
        </p:sp>
        <p:sp>
          <p:nvSpPr>
            <p:cNvPr id="24594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aa6</a:t>
              </a:r>
            </a:p>
          </p:txBody>
        </p:sp>
        <p:sp>
          <p:nvSpPr>
            <p:cNvPr id="24595" name="Line 17"/>
            <p:cNvSpPr>
              <a:spLocks noChangeShapeType="1"/>
            </p:cNvSpPr>
            <p:nvPr/>
          </p:nvSpPr>
          <p:spPr bwMode="auto">
            <a:xfrm>
              <a:off x="18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8"/>
            <p:cNvSpPr>
              <a:spLocks noChangeShapeType="1"/>
            </p:cNvSpPr>
            <p:nvPr/>
          </p:nvSpPr>
          <p:spPr bwMode="auto">
            <a:xfrm>
              <a:off x="1085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9"/>
            <p:cNvSpPr>
              <a:spLocks noChangeShapeType="1"/>
            </p:cNvSpPr>
            <p:nvPr/>
          </p:nvSpPr>
          <p:spPr bwMode="auto">
            <a:xfrm>
              <a:off x="2621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20"/>
            <p:cNvSpPr>
              <a:spLocks noChangeShapeType="1"/>
            </p:cNvSpPr>
            <p:nvPr/>
          </p:nvSpPr>
          <p:spPr bwMode="auto">
            <a:xfrm>
              <a:off x="3437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21"/>
            <p:cNvSpPr>
              <a:spLocks noChangeShapeType="1"/>
            </p:cNvSpPr>
            <p:nvPr/>
          </p:nvSpPr>
          <p:spPr bwMode="auto">
            <a:xfrm>
              <a:off x="42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2"/>
            <p:cNvSpPr>
              <a:spLocks noChangeArrowheads="1"/>
            </p:cNvSpPr>
            <p:nvPr/>
          </p:nvSpPr>
          <p:spPr bwMode="auto">
            <a:xfrm>
              <a:off x="864" y="3408"/>
              <a:ext cx="145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Peptide Bonds</a:t>
              </a:r>
            </a:p>
          </p:txBody>
        </p:sp>
        <p:sp>
          <p:nvSpPr>
            <p:cNvPr id="24601" name="Freeform 23"/>
            <p:cNvSpPr>
              <a:spLocks/>
            </p:cNvSpPr>
            <p:nvPr/>
          </p:nvSpPr>
          <p:spPr bwMode="auto">
            <a:xfrm>
              <a:off x="1189" y="3049"/>
              <a:ext cx="73" cy="325"/>
            </a:xfrm>
            <a:custGeom>
              <a:avLst/>
              <a:gdLst>
                <a:gd name="T0" fmla="*/ 72 w 73"/>
                <a:gd name="T1" fmla="*/ 324 h 325"/>
                <a:gd name="T2" fmla="*/ 60 w 73"/>
                <a:gd name="T3" fmla="*/ 288 h 325"/>
                <a:gd name="T4" fmla="*/ 48 w 73"/>
                <a:gd name="T5" fmla="*/ 252 h 325"/>
                <a:gd name="T6" fmla="*/ 36 w 73"/>
                <a:gd name="T7" fmla="*/ 216 h 325"/>
                <a:gd name="T8" fmla="*/ 24 w 73"/>
                <a:gd name="T9" fmla="*/ 180 h 325"/>
                <a:gd name="T10" fmla="*/ 24 w 73"/>
                <a:gd name="T11" fmla="*/ 144 h 325"/>
                <a:gd name="T12" fmla="*/ 12 w 73"/>
                <a:gd name="T13" fmla="*/ 108 h 325"/>
                <a:gd name="T14" fmla="*/ 0 w 73"/>
                <a:gd name="T15" fmla="*/ 72 h 325"/>
                <a:gd name="T16" fmla="*/ 0 w 73"/>
                <a:gd name="T17" fmla="*/ 36 h 325"/>
                <a:gd name="T18" fmla="*/ 0 w 73"/>
                <a:gd name="T19" fmla="*/ 0 h 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"/>
                <a:gd name="T31" fmla="*/ 0 h 325"/>
                <a:gd name="T32" fmla="*/ 73 w 73"/>
                <a:gd name="T33" fmla="*/ 325 h 3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" h="325">
                  <a:moveTo>
                    <a:pt x="72" y="324"/>
                  </a:moveTo>
                  <a:lnTo>
                    <a:pt x="60" y="288"/>
                  </a:lnTo>
                  <a:lnTo>
                    <a:pt x="48" y="252"/>
                  </a:lnTo>
                  <a:lnTo>
                    <a:pt x="36" y="216"/>
                  </a:lnTo>
                  <a:lnTo>
                    <a:pt x="24" y="180"/>
                  </a:lnTo>
                  <a:lnTo>
                    <a:pt x="24" y="144"/>
                  </a:lnTo>
                  <a:lnTo>
                    <a:pt x="12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24"/>
            <p:cNvSpPr>
              <a:spLocks/>
            </p:cNvSpPr>
            <p:nvPr/>
          </p:nvSpPr>
          <p:spPr bwMode="auto">
            <a:xfrm>
              <a:off x="1885" y="3133"/>
              <a:ext cx="73" cy="289"/>
            </a:xfrm>
            <a:custGeom>
              <a:avLst/>
              <a:gdLst>
                <a:gd name="T0" fmla="*/ 0 w 73"/>
                <a:gd name="T1" fmla="*/ 288 h 289"/>
                <a:gd name="T2" fmla="*/ 24 w 73"/>
                <a:gd name="T3" fmla="*/ 252 h 289"/>
                <a:gd name="T4" fmla="*/ 36 w 73"/>
                <a:gd name="T5" fmla="*/ 216 h 289"/>
                <a:gd name="T6" fmla="*/ 48 w 73"/>
                <a:gd name="T7" fmla="*/ 180 h 289"/>
                <a:gd name="T8" fmla="*/ 60 w 73"/>
                <a:gd name="T9" fmla="*/ 144 h 289"/>
                <a:gd name="T10" fmla="*/ 60 w 73"/>
                <a:gd name="T11" fmla="*/ 108 h 289"/>
                <a:gd name="T12" fmla="*/ 72 w 73"/>
                <a:gd name="T13" fmla="*/ 72 h 289"/>
                <a:gd name="T14" fmla="*/ 72 w 73"/>
                <a:gd name="T15" fmla="*/ 36 h 289"/>
                <a:gd name="T16" fmla="*/ 72 w 73"/>
                <a:gd name="T17" fmla="*/ 0 h 2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289"/>
                <a:gd name="T29" fmla="*/ 73 w 73"/>
                <a:gd name="T30" fmla="*/ 289 h 2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289">
                  <a:moveTo>
                    <a:pt x="0" y="288"/>
                  </a:moveTo>
                  <a:lnTo>
                    <a:pt x="24" y="252"/>
                  </a:lnTo>
                  <a:lnTo>
                    <a:pt x="36" y="216"/>
                  </a:lnTo>
                  <a:lnTo>
                    <a:pt x="48" y="180"/>
                  </a:lnTo>
                  <a:lnTo>
                    <a:pt x="60" y="144"/>
                  </a:lnTo>
                  <a:lnTo>
                    <a:pt x="60" y="108"/>
                  </a:lnTo>
                  <a:lnTo>
                    <a:pt x="72" y="72"/>
                  </a:lnTo>
                  <a:lnTo>
                    <a:pt x="72" y="36"/>
                  </a:lnTo>
                  <a:lnTo>
                    <a:pt x="72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Rectangle 25"/>
            <p:cNvSpPr>
              <a:spLocks noChangeArrowheads="1"/>
            </p:cNvSpPr>
            <p:nvPr/>
          </p:nvSpPr>
          <p:spPr bwMode="auto">
            <a:xfrm>
              <a:off x="1248" y="2208"/>
              <a:ext cx="16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CC0000"/>
                  </a:solidFill>
                  <a:latin typeface="Arial" charset="0"/>
                </a:rPr>
                <a:t>Amino Acids (aa)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4604" name="Line 26"/>
            <p:cNvSpPr>
              <a:spLocks noChangeShapeType="1"/>
            </p:cNvSpPr>
            <p:nvPr/>
          </p:nvSpPr>
          <p:spPr bwMode="auto">
            <a:xfrm flipV="1">
              <a:off x="989" y="2445"/>
              <a:ext cx="25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Line 27"/>
            <p:cNvSpPr>
              <a:spLocks noChangeShapeType="1"/>
            </p:cNvSpPr>
            <p:nvPr/>
          </p:nvSpPr>
          <p:spPr bwMode="auto">
            <a:xfrm>
              <a:off x="2880" y="2448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3-dimensional folding arrangement of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primary structure</a:t>
            </a:r>
            <a:r>
              <a:rPr lang="en-US" sz="3200" b="1" smtClean="0">
                <a:latin typeface="Comic Sans MS" pitchFamily="66" charset="0"/>
              </a:rPr>
              <a:t> into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coils</a:t>
            </a:r>
            <a:r>
              <a:rPr lang="en-US" sz="3200" b="1" smtClean="0">
                <a:latin typeface="Comic Sans MS" pitchFamily="66" charset="0"/>
              </a:rPr>
              <a:t> and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pleats</a:t>
            </a:r>
            <a:r>
              <a:rPr lang="en-US" sz="3200" b="1" smtClean="0">
                <a:latin typeface="Comic Sans MS" pitchFamily="66" charset="0"/>
              </a:rPr>
              <a:t> held together by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hydrogen bonds</a:t>
            </a:r>
            <a:r>
              <a:rPr lang="en-US" sz="3200" b="1" smtClean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examples:</a:t>
            </a:r>
            <a:endParaRPr lang="en-US" sz="3200" b="1" smtClean="0">
              <a:latin typeface="Comic Sans MS" pitchFamily="66" charset="0"/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CD365-3D14-4EC8-946C-3A37E122343F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657600"/>
            <a:ext cx="3505200" cy="2667000"/>
            <a:chOff x="0" y="2304"/>
            <a:chExt cx="2208" cy="1680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2832"/>
              <a:ext cx="11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25623" name="Freeform 6"/>
            <p:cNvSpPr>
              <a:spLocks/>
            </p:cNvSpPr>
            <p:nvPr/>
          </p:nvSpPr>
          <p:spPr bwMode="auto">
            <a:xfrm>
              <a:off x="1056" y="2304"/>
              <a:ext cx="1152" cy="1680"/>
            </a:xfrm>
            <a:custGeom>
              <a:avLst/>
              <a:gdLst>
                <a:gd name="T0" fmla="*/ 952 w 1128"/>
                <a:gd name="T1" fmla="*/ 40 h 1912"/>
                <a:gd name="T2" fmla="*/ 328 w 1128"/>
                <a:gd name="T3" fmla="*/ 40 h 1912"/>
                <a:gd name="T4" fmla="*/ 184 w 1128"/>
                <a:gd name="T5" fmla="*/ 280 h 1912"/>
                <a:gd name="T6" fmla="*/ 904 w 1128"/>
                <a:gd name="T7" fmla="*/ 472 h 1912"/>
                <a:gd name="T8" fmla="*/ 952 w 1128"/>
                <a:gd name="T9" fmla="*/ 280 h 1912"/>
                <a:gd name="T10" fmla="*/ 184 w 1128"/>
                <a:gd name="T11" fmla="*/ 520 h 1912"/>
                <a:gd name="T12" fmla="*/ 184 w 1128"/>
                <a:gd name="T13" fmla="*/ 712 h 1912"/>
                <a:gd name="T14" fmla="*/ 904 w 1128"/>
                <a:gd name="T15" fmla="*/ 904 h 1912"/>
                <a:gd name="T16" fmla="*/ 952 w 1128"/>
                <a:gd name="T17" fmla="*/ 712 h 1912"/>
                <a:gd name="T18" fmla="*/ 184 w 1128"/>
                <a:gd name="T19" fmla="*/ 952 h 1912"/>
                <a:gd name="T20" fmla="*/ 184 w 1128"/>
                <a:gd name="T21" fmla="*/ 1192 h 1912"/>
                <a:gd name="T22" fmla="*/ 952 w 1128"/>
                <a:gd name="T23" fmla="*/ 1336 h 1912"/>
                <a:gd name="T24" fmla="*/ 1000 w 1128"/>
                <a:gd name="T25" fmla="*/ 1096 h 1912"/>
                <a:gd name="T26" fmla="*/ 184 w 1128"/>
                <a:gd name="T27" fmla="*/ 1432 h 1912"/>
                <a:gd name="T28" fmla="*/ 136 w 1128"/>
                <a:gd name="T29" fmla="*/ 1720 h 1912"/>
                <a:gd name="T30" fmla="*/ 1000 w 1128"/>
                <a:gd name="T31" fmla="*/ 1720 h 1912"/>
                <a:gd name="T32" fmla="*/ 904 w 1128"/>
                <a:gd name="T33" fmla="*/ 1528 h 1912"/>
                <a:gd name="T34" fmla="*/ 88 w 1128"/>
                <a:gd name="T35" fmla="*/ 1912 h 19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8"/>
                <a:gd name="T55" fmla="*/ 0 h 1912"/>
                <a:gd name="T56" fmla="*/ 1128 w 1128"/>
                <a:gd name="T57" fmla="*/ 1912 h 19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8" h="1912">
                  <a:moveTo>
                    <a:pt x="952" y="40"/>
                  </a:moveTo>
                  <a:cubicBezTo>
                    <a:pt x="704" y="20"/>
                    <a:pt x="456" y="0"/>
                    <a:pt x="328" y="40"/>
                  </a:cubicBezTo>
                  <a:cubicBezTo>
                    <a:pt x="200" y="80"/>
                    <a:pt x="88" y="208"/>
                    <a:pt x="184" y="280"/>
                  </a:cubicBezTo>
                  <a:cubicBezTo>
                    <a:pt x="280" y="352"/>
                    <a:pt x="776" y="472"/>
                    <a:pt x="904" y="472"/>
                  </a:cubicBezTo>
                  <a:cubicBezTo>
                    <a:pt x="1032" y="472"/>
                    <a:pt x="1072" y="272"/>
                    <a:pt x="952" y="280"/>
                  </a:cubicBezTo>
                  <a:cubicBezTo>
                    <a:pt x="832" y="288"/>
                    <a:pt x="312" y="448"/>
                    <a:pt x="184" y="520"/>
                  </a:cubicBezTo>
                  <a:cubicBezTo>
                    <a:pt x="56" y="592"/>
                    <a:pt x="64" y="648"/>
                    <a:pt x="184" y="712"/>
                  </a:cubicBezTo>
                  <a:cubicBezTo>
                    <a:pt x="304" y="776"/>
                    <a:pt x="776" y="904"/>
                    <a:pt x="904" y="904"/>
                  </a:cubicBezTo>
                  <a:cubicBezTo>
                    <a:pt x="1032" y="904"/>
                    <a:pt x="1072" y="704"/>
                    <a:pt x="952" y="712"/>
                  </a:cubicBezTo>
                  <a:cubicBezTo>
                    <a:pt x="832" y="720"/>
                    <a:pt x="312" y="872"/>
                    <a:pt x="184" y="952"/>
                  </a:cubicBezTo>
                  <a:cubicBezTo>
                    <a:pt x="56" y="1032"/>
                    <a:pt x="56" y="1128"/>
                    <a:pt x="184" y="1192"/>
                  </a:cubicBezTo>
                  <a:cubicBezTo>
                    <a:pt x="312" y="1256"/>
                    <a:pt x="816" y="1352"/>
                    <a:pt x="952" y="1336"/>
                  </a:cubicBezTo>
                  <a:cubicBezTo>
                    <a:pt x="1088" y="1320"/>
                    <a:pt x="1128" y="1080"/>
                    <a:pt x="1000" y="1096"/>
                  </a:cubicBezTo>
                  <a:cubicBezTo>
                    <a:pt x="872" y="1112"/>
                    <a:pt x="328" y="1328"/>
                    <a:pt x="184" y="1432"/>
                  </a:cubicBezTo>
                  <a:cubicBezTo>
                    <a:pt x="40" y="1536"/>
                    <a:pt x="0" y="1672"/>
                    <a:pt x="136" y="1720"/>
                  </a:cubicBezTo>
                  <a:cubicBezTo>
                    <a:pt x="272" y="1768"/>
                    <a:pt x="872" y="1752"/>
                    <a:pt x="1000" y="1720"/>
                  </a:cubicBezTo>
                  <a:cubicBezTo>
                    <a:pt x="1128" y="1688"/>
                    <a:pt x="1056" y="1496"/>
                    <a:pt x="904" y="1528"/>
                  </a:cubicBezTo>
                  <a:cubicBezTo>
                    <a:pt x="752" y="1560"/>
                    <a:pt x="420" y="1736"/>
                    <a:pt x="88" y="19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Line 7"/>
            <p:cNvSpPr>
              <a:spLocks noChangeShapeType="1"/>
            </p:cNvSpPr>
            <p:nvPr/>
          </p:nvSpPr>
          <p:spPr bwMode="auto">
            <a:xfrm flipV="1">
              <a:off x="2112" y="3456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8"/>
            <p:cNvSpPr>
              <a:spLocks noChangeShapeType="1"/>
            </p:cNvSpPr>
            <p:nvPr/>
          </p:nvSpPr>
          <p:spPr bwMode="auto">
            <a:xfrm>
              <a:off x="2112" y="3024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9"/>
            <p:cNvSpPr>
              <a:spLocks noChangeShapeType="1"/>
            </p:cNvSpPr>
            <p:nvPr/>
          </p:nvSpPr>
          <p:spPr bwMode="auto">
            <a:xfrm>
              <a:off x="2112" y="2640"/>
              <a:ext cx="0" cy="33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43400" y="3657600"/>
            <a:ext cx="4449763" cy="2054225"/>
            <a:chOff x="2736" y="2304"/>
            <a:chExt cx="2803" cy="1294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696" y="3312"/>
              <a:ext cx="184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613" name="Freeform 12"/>
            <p:cNvSpPr>
              <a:spLocks/>
            </p:cNvSpPr>
            <p:nvPr/>
          </p:nvSpPr>
          <p:spPr bwMode="auto">
            <a:xfrm>
              <a:off x="2736" y="230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48"/>
                <a:gd name="T43" fmla="*/ 0 h 432"/>
                <a:gd name="T44" fmla="*/ 2448 w 2448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Freeform 13"/>
            <p:cNvSpPr>
              <a:spLocks/>
            </p:cNvSpPr>
            <p:nvPr/>
          </p:nvSpPr>
          <p:spPr bwMode="auto">
            <a:xfrm>
              <a:off x="2736" y="278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48"/>
                <a:gd name="T43" fmla="*/ 0 h 432"/>
                <a:gd name="T44" fmla="*/ 2448 w 2448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4"/>
            <p:cNvSpPr>
              <a:spLocks noChangeShapeType="1"/>
            </p:cNvSpPr>
            <p:nvPr/>
          </p:nvSpPr>
          <p:spPr bwMode="auto">
            <a:xfrm>
              <a:off x="273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>
              <a:off x="3120" y="2400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>
              <a:off x="3600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>
              <a:off x="3984" y="2352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Line 18"/>
            <p:cNvSpPr>
              <a:spLocks noChangeShapeType="1"/>
            </p:cNvSpPr>
            <p:nvPr/>
          </p:nvSpPr>
          <p:spPr bwMode="auto">
            <a:xfrm>
              <a:off x="441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19"/>
            <p:cNvSpPr>
              <a:spLocks noChangeShapeType="1"/>
            </p:cNvSpPr>
            <p:nvPr/>
          </p:nvSpPr>
          <p:spPr bwMode="auto">
            <a:xfrm>
              <a:off x="4752" y="2304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>
              <a:off x="5184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05200" y="4648200"/>
            <a:ext cx="3549650" cy="1749425"/>
            <a:chOff x="2208" y="2928"/>
            <a:chExt cx="2236" cy="1102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784" y="3744"/>
              <a:ext cx="16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Hydrogen Bonds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5610" name="Line 23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528" cy="240"/>
            </a:xfrm>
            <a:prstGeom prst="line">
              <a:avLst/>
            </a:prstGeom>
            <a:noFill/>
            <a:ln w="508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24"/>
            <p:cNvSpPr>
              <a:spLocks noChangeShapeType="1"/>
            </p:cNvSpPr>
            <p:nvPr/>
          </p:nvSpPr>
          <p:spPr bwMode="auto">
            <a:xfrm flipV="1">
              <a:off x="2976" y="2928"/>
              <a:ext cx="576" cy="81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Tertiary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Secondary structures</a:t>
            </a:r>
            <a:r>
              <a:rPr lang="en-US" sz="3200" b="1" smtClean="0">
                <a:latin typeface="Comic Sans MS" pitchFamily="66" charset="0"/>
              </a:rPr>
              <a:t>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bent</a:t>
            </a:r>
            <a:r>
              <a:rPr lang="en-US" sz="3200" b="1" smtClean="0">
                <a:latin typeface="Comic Sans MS" pitchFamily="66" charset="0"/>
              </a:rPr>
              <a:t> and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folded</a:t>
            </a:r>
            <a:r>
              <a:rPr lang="en-US" sz="3200" b="1" smtClean="0">
                <a:latin typeface="Comic Sans MS" pitchFamily="66" charset="0"/>
              </a:rPr>
              <a:t> into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more complex 3-D arrangement</a:t>
            </a:r>
            <a:r>
              <a:rPr lang="en-US" sz="3200" b="1" smtClean="0">
                <a:latin typeface="Comic Sans MS" pitchFamily="66" charset="0"/>
              </a:rPr>
              <a:t> of linked polypeptides</a:t>
            </a:r>
          </a:p>
          <a:p>
            <a:pPr eaLnBrk="1" hangingPunct="1">
              <a:defRPr/>
            </a:pPr>
            <a:r>
              <a:rPr lang="en-US" sz="3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Bonds:  H-bonds, ionic, disulfide bridges (S-S)</a:t>
            </a:r>
          </a:p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Call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“subunit”.</a:t>
            </a:r>
            <a:endParaRPr lang="en-US" sz="3200" b="1" smtClean="0">
              <a:latin typeface="Comic Sans MS" pitchFamily="66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753CD-345C-4EAB-8E6C-258874FEDCCA}" type="slidenum">
              <a:rPr lang="en-US"/>
              <a:pPr/>
              <a:t>27</a:t>
            </a:fld>
            <a:endParaRPr lang="en-US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3810000" y="3124200"/>
            <a:ext cx="5030788" cy="3468688"/>
          </a:xfrm>
          <a:custGeom>
            <a:avLst/>
            <a:gdLst>
              <a:gd name="T0" fmla="*/ 1404 w 3169"/>
              <a:gd name="T1" fmla="*/ 0 h 2185"/>
              <a:gd name="T2" fmla="*/ 588 w 3169"/>
              <a:gd name="T3" fmla="*/ 24 h 2185"/>
              <a:gd name="T4" fmla="*/ 12 w 3169"/>
              <a:gd name="T5" fmla="*/ 336 h 2185"/>
              <a:gd name="T6" fmla="*/ 0 w 3169"/>
              <a:gd name="T7" fmla="*/ 984 h 2185"/>
              <a:gd name="T8" fmla="*/ 108 w 3169"/>
              <a:gd name="T9" fmla="*/ 1584 h 2185"/>
              <a:gd name="T10" fmla="*/ 768 w 3169"/>
              <a:gd name="T11" fmla="*/ 2016 h 2185"/>
              <a:gd name="T12" fmla="*/ 1728 w 3169"/>
              <a:gd name="T13" fmla="*/ 2136 h 2185"/>
              <a:gd name="T14" fmla="*/ 2724 w 3169"/>
              <a:gd name="T15" fmla="*/ 2136 h 2185"/>
              <a:gd name="T16" fmla="*/ 3168 w 3169"/>
              <a:gd name="T17" fmla="*/ 1272 h 2185"/>
              <a:gd name="T18" fmla="*/ 2808 w 3169"/>
              <a:gd name="T19" fmla="*/ 288 h 2185"/>
              <a:gd name="T20" fmla="*/ 2076 w 3169"/>
              <a:gd name="T21" fmla="*/ 24 h 2185"/>
              <a:gd name="T22" fmla="*/ 1608 w 3169"/>
              <a:gd name="T23" fmla="*/ 120 h 2185"/>
              <a:gd name="T24" fmla="*/ 852 w 3169"/>
              <a:gd name="T25" fmla="*/ 96 h 2185"/>
              <a:gd name="T26" fmla="*/ 204 w 3169"/>
              <a:gd name="T27" fmla="*/ 228 h 2185"/>
              <a:gd name="T28" fmla="*/ 912 w 3169"/>
              <a:gd name="T29" fmla="*/ 492 h 2185"/>
              <a:gd name="T30" fmla="*/ 504 w 3169"/>
              <a:gd name="T31" fmla="*/ 324 h 2185"/>
              <a:gd name="T32" fmla="*/ 168 w 3169"/>
              <a:gd name="T33" fmla="*/ 660 h 2185"/>
              <a:gd name="T34" fmla="*/ 960 w 3169"/>
              <a:gd name="T35" fmla="*/ 828 h 2185"/>
              <a:gd name="T36" fmla="*/ 600 w 3169"/>
              <a:gd name="T37" fmla="*/ 660 h 2185"/>
              <a:gd name="T38" fmla="*/ 192 w 3169"/>
              <a:gd name="T39" fmla="*/ 888 h 2185"/>
              <a:gd name="T40" fmla="*/ 864 w 3169"/>
              <a:gd name="T41" fmla="*/ 1212 h 2185"/>
              <a:gd name="T42" fmla="*/ 564 w 3169"/>
              <a:gd name="T43" fmla="*/ 1020 h 2185"/>
              <a:gd name="T44" fmla="*/ 84 w 3169"/>
              <a:gd name="T45" fmla="*/ 1248 h 2185"/>
              <a:gd name="T46" fmla="*/ 852 w 3169"/>
              <a:gd name="T47" fmla="*/ 1500 h 2185"/>
              <a:gd name="T48" fmla="*/ 576 w 3169"/>
              <a:gd name="T49" fmla="*/ 1368 h 2185"/>
              <a:gd name="T50" fmla="*/ 252 w 3169"/>
              <a:gd name="T51" fmla="*/ 1644 h 2185"/>
              <a:gd name="T52" fmla="*/ 804 w 3169"/>
              <a:gd name="T53" fmla="*/ 1788 h 2185"/>
              <a:gd name="T54" fmla="*/ 1188 w 3169"/>
              <a:gd name="T55" fmla="*/ 1368 h 2185"/>
              <a:gd name="T56" fmla="*/ 1368 w 3169"/>
              <a:gd name="T57" fmla="*/ 1200 h 2185"/>
              <a:gd name="T58" fmla="*/ 1584 w 3169"/>
              <a:gd name="T59" fmla="*/ 816 h 2185"/>
              <a:gd name="T60" fmla="*/ 1860 w 3169"/>
              <a:gd name="T61" fmla="*/ 684 h 2185"/>
              <a:gd name="T62" fmla="*/ 2280 w 3169"/>
              <a:gd name="T63" fmla="*/ 732 h 2185"/>
              <a:gd name="T64" fmla="*/ 2220 w 3169"/>
              <a:gd name="T65" fmla="*/ 300 h 2185"/>
              <a:gd name="T66" fmla="*/ 2796 w 3169"/>
              <a:gd name="T67" fmla="*/ 816 h 2185"/>
              <a:gd name="T68" fmla="*/ 2520 w 3169"/>
              <a:gd name="T69" fmla="*/ 984 h 2185"/>
              <a:gd name="T70" fmla="*/ 2220 w 3169"/>
              <a:gd name="T71" fmla="*/ 1392 h 2185"/>
              <a:gd name="T72" fmla="*/ 1968 w 3169"/>
              <a:gd name="T73" fmla="*/ 1212 h 2185"/>
              <a:gd name="T74" fmla="*/ 1944 w 3169"/>
              <a:gd name="T75" fmla="*/ 1500 h 2185"/>
              <a:gd name="T76" fmla="*/ 1620 w 3169"/>
              <a:gd name="T77" fmla="*/ 1512 h 2185"/>
              <a:gd name="T78" fmla="*/ 1716 w 3169"/>
              <a:gd name="T79" fmla="*/ 1620 h 2185"/>
              <a:gd name="T80" fmla="*/ 1140 w 3169"/>
              <a:gd name="T81" fmla="*/ 1668 h 2185"/>
              <a:gd name="T82" fmla="*/ 1428 w 3169"/>
              <a:gd name="T83" fmla="*/ 1956 h 2185"/>
              <a:gd name="T84" fmla="*/ 2004 w 3169"/>
              <a:gd name="T85" fmla="*/ 1812 h 2185"/>
              <a:gd name="T86" fmla="*/ 2364 w 3169"/>
              <a:gd name="T87" fmla="*/ 1884 h 2185"/>
              <a:gd name="T88" fmla="*/ 2940 w 3169"/>
              <a:gd name="T89" fmla="*/ 1668 h 2185"/>
              <a:gd name="T90" fmla="*/ 2256 w 3169"/>
              <a:gd name="T91" fmla="*/ 1620 h 2185"/>
              <a:gd name="T92" fmla="*/ 2784 w 3169"/>
              <a:gd name="T93" fmla="*/ 1548 h 2185"/>
              <a:gd name="T94" fmla="*/ 2172 w 3169"/>
              <a:gd name="T95" fmla="*/ 1188 h 2185"/>
              <a:gd name="T96" fmla="*/ 1968 w 3169"/>
              <a:gd name="T97" fmla="*/ 1476 h 2185"/>
              <a:gd name="T98" fmla="*/ 2460 w 3169"/>
              <a:gd name="T99" fmla="*/ 1116 h 2185"/>
              <a:gd name="T100" fmla="*/ 1356 w 3169"/>
              <a:gd name="T101" fmla="*/ 1080 h 2185"/>
              <a:gd name="T102" fmla="*/ 1812 w 3169"/>
              <a:gd name="T103" fmla="*/ 996 h 2185"/>
              <a:gd name="T104" fmla="*/ 1344 w 3169"/>
              <a:gd name="T105" fmla="*/ 624 h 2185"/>
              <a:gd name="T106" fmla="*/ 1128 w 3169"/>
              <a:gd name="T107" fmla="*/ 852 h 2185"/>
              <a:gd name="T108" fmla="*/ 1920 w 3169"/>
              <a:gd name="T109" fmla="*/ 624 h 2185"/>
              <a:gd name="T110" fmla="*/ 1056 w 3169"/>
              <a:gd name="T111" fmla="*/ 300 h 2185"/>
              <a:gd name="T112" fmla="*/ 1152 w 3169"/>
              <a:gd name="T113" fmla="*/ 516 h 2185"/>
              <a:gd name="T114" fmla="*/ 1404 w 3169"/>
              <a:gd name="T115" fmla="*/ 216 h 2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69"/>
              <a:gd name="T175" fmla="*/ 0 h 2185"/>
              <a:gd name="T176" fmla="*/ 3169 w 3169"/>
              <a:gd name="T177" fmla="*/ 2185 h 21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69" h="2185">
                <a:moveTo>
                  <a:pt x="1908" y="0"/>
                </a:moveTo>
                <a:lnTo>
                  <a:pt x="1872" y="24"/>
                </a:lnTo>
                <a:lnTo>
                  <a:pt x="1824" y="24"/>
                </a:lnTo>
                <a:lnTo>
                  <a:pt x="1752" y="12"/>
                </a:lnTo>
                <a:lnTo>
                  <a:pt x="1680" y="12"/>
                </a:lnTo>
                <a:lnTo>
                  <a:pt x="1644" y="12"/>
                </a:lnTo>
                <a:lnTo>
                  <a:pt x="1608" y="0"/>
                </a:lnTo>
                <a:lnTo>
                  <a:pt x="1572" y="0"/>
                </a:lnTo>
                <a:lnTo>
                  <a:pt x="1536" y="0"/>
                </a:lnTo>
                <a:lnTo>
                  <a:pt x="1500" y="0"/>
                </a:lnTo>
                <a:lnTo>
                  <a:pt x="1404" y="0"/>
                </a:lnTo>
                <a:lnTo>
                  <a:pt x="1332" y="0"/>
                </a:lnTo>
                <a:lnTo>
                  <a:pt x="1260" y="0"/>
                </a:lnTo>
                <a:lnTo>
                  <a:pt x="1188" y="12"/>
                </a:lnTo>
                <a:lnTo>
                  <a:pt x="1116" y="12"/>
                </a:lnTo>
                <a:lnTo>
                  <a:pt x="1044" y="12"/>
                </a:lnTo>
                <a:lnTo>
                  <a:pt x="972" y="12"/>
                </a:lnTo>
                <a:lnTo>
                  <a:pt x="900" y="12"/>
                </a:lnTo>
                <a:lnTo>
                  <a:pt x="828" y="24"/>
                </a:lnTo>
                <a:lnTo>
                  <a:pt x="756" y="24"/>
                </a:lnTo>
                <a:lnTo>
                  <a:pt x="684" y="24"/>
                </a:lnTo>
                <a:lnTo>
                  <a:pt x="588" y="24"/>
                </a:lnTo>
                <a:lnTo>
                  <a:pt x="516" y="36"/>
                </a:lnTo>
                <a:lnTo>
                  <a:pt x="396" y="48"/>
                </a:lnTo>
                <a:lnTo>
                  <a:pt x="324" y="60"/>
                </a:lnTo>
                <a:lnTo>
                  <a:pt x="228" y="84"/>
                </a:lnTo>
                <a:lnTo>
                  <a:pt x="180" y="96"/>
                </a:lnTo>
                <a:lnTo>
                  <a:pt x="132" y="132"/>
                </a:lnTo>
                <a:lnTo>
                  <a:pt x="84" y="180"/>
                </a:lnTo>
                <a:lnTo>
                  <a:pt x="48" y="216"/>
                </a:lnTo>
                <a:lnTo>
                  <a:pt x="36" y="252"/>
                </a:lnTo>
                <a:lnTo>
                  <a:pt x="24" y="288"/>
                </a:lnTo>
                <a:lnTo>
                  <a:pt x="12" y="336"/>
                </a:lnTo>
                <a:lnTo>
                  <a:pt x="0" y="408"/>
                </a:lnTo>
                <a:lnTo>
                  <a:pt x="0" y="456"/>
                </a:lnTo>
                <a:lnTo>
                  <a:pt x="0" y="492"/>
                </a:lnTo>
                <a:lnTo>
                  <a:pt x="0" y="528"/>
                </a:lnTo>
                <a:lnTo>
                  <a:pt x="0" y="564"/>
                </a:lnTo>
                <a:lnTo>
                  <a:pt x="0" y="636"/>
                </a:lnTo>
                <a:lnTo>
                  <a:pt x="0" y="708"/>
                </a:lnTo>
                <a:lnTo>
                  <a:pt x="0" y="804"/>
                </a:lnTo>
                <a:lnTo>
                  <a:pt x="0" y="876"/>
                </a:lnTo>
                <a:lnTo>
                  <a:pt x="0" y="948"/>
                </a:lnTo>
                <a:lnTo>
                  <a:pt x="0" y="984"/>
                </a:lnTo>
                <a:lnTo>
                  <a:pt x="0" y="1032"/>
                </a:lnTo>
                <a:lnTo>
                  <a:pt x="0" y="1080"/>
                </a:lnTo>
                <a:lnTo>
                  <a:pt x="0" y="1128"/>
                </a:lnTo>
                <a:lnTo>
                  <a:pt x="0" y="1224"/>
                </a:lnTo>
                <a:lnTo>
                  <a:pt x="0" y="1320"/>
                </a:lnTo>
                <a:lnTo>
                  <a:pt x="12" y="1356"/>
                </a:lnTo>
                <a:lnTo>
                  <a:pt x="24" y="1404"/>
                </a:lnTo>
                <a:lnTo>
                  <a:pt x="48" y="1452"/>
                </a:lnTo>
                <a:lnTo>
                  <a:pt x="60" y="1488"/>
                </a:lnTo>
                <a:lnTo>
                  <a:pt x="96" y="1512"/>
                </a:lnTo>
                <a:lnTo>
                  <a:pt x="108" y="1584"/>
                </a:lnTo>
                <a:lnTo>
                  <a:pt x="132" y="1656"/>
                </a:lnTo>
                <a:lnTo>
                  <a:pt x="204" y="1752"/>
                </a:lnTo>
                <a:lnTo>
                  <a:pt x="240" y="1800"/>
                </a:lnTo>
                <a:lnTo>
                  <a:pt x="276" y="1848"/>
                </a:lnTo>
                <a:lnTo>
                  <a:pt x="312" y="1872"/>
                </a:lnTo>
                <a:lnTo>
                  <a:pt x="360" y="1920"/>
                </a:lnTo>
                <a:lnTo>
                  <a:pt x="432" y="1944"/>
                </a:lnTo>
                <a:lnTo>
                  <a:pt x="504" y="1956"/>
                </a:lnTo>
                <a:lnTo>
                  <a:pt x="624" y="1992"/>
                </a:lnTo>
                <a:lnTo>
                  <a:pt x="696" y="2016"/>
                </a:lnTo>
                <a:lnTo>
                  <a:pt x="768" y="2016"/>
                </a:lnTo>
                <a:lnTo>
                  <a:pt x="864" y="2028"/>
                </a:lnTo>
                <a:lnTo>
                  <a:pt x="936" y="2028"/>
                </a:lnTo>
                <a:lnTo>
                  <a:pt x="1008" y="2028"/>
                </a:lnTo>
                <a:lnTo>
                  <a:pt x="1104" y="2040"/>
                </a:lnTo>
                <a:lnTo>
                  <a:pt x="1176" y="2040"/>
                </a:lnTo>
                <a:lnTo>
                  <a:pt x="1248" y="2040"/>
                </a:lnTo>
                <a:lnTo>
                  <a:pt x="1368" y="2064"/>
                </a:lnTo>
                <a:lnTo>
                  <a:pt x="1464" y="2076"/>
                </a:lnTo>
                <a:lnTo>
                  <a:pt x="1560" y="2088"/>
                </a:lnTo>
                <a:lnTo>
                  <a:pt x="1656" y="2112"/>
                </a:lnTo>
                <a:lnTo>
                  <a:pt x="1728" y="2136"/>
                </a:lnTo>
                <a:lnTo>
                  <a:pt x="1800" y="2148"/>
                </a:lnTo>
                <a:lnTo>
                  <a:pt x="1848" y="2160"/>
                </a:lnTo>
                <a:lnTo>
                  <a:pt x="1920" y="2172"/>
                </a:lnTo>
                <a:lnTo>
                  <a:pt x="1992" y="2172"/>
                </a:lnTo>
                <a:lnTo>
                  <a:pt x="2088" y="2184"/>
                </a:lnTo>
                <a:lnTo>
                  <a:pt x="2184" y="2184"/>
                </a:lnTo>
                <a:lnTo>
                  <a:pt x="2328" y="2184"/>
                </a:lnTo>
                <a:lnTo>
                  <a:pt x="2472" y="2172"/>
                </a:lnTo>
                <a:lnTo>
                  <a:pt x="2592" y="2160"/>
                </a:lnTo>
                <a:lnTo>
                  <a:pt x="2688" y="2148"/>
                </a:lnTo>
                <a:lnTo>
                  <a:pt x="2724" y="2136"/>
                </a:lnTo>
                <a:lnTo>
                  <a:pt x="2820" y="2112"/>
                </a:lnTo>
                <a:lnTo>
                  <a:pt x="2916" y="2040"/>
                </a:lnTo>
                <a:lnTo>
                  <a:pt x="2988" y="2016"/>
                </a:lnTo>
                <a:lnTo>
                  <a:pt x="3060" y="1944"/>
                </a:lnTo>
                <a:lnTo>
                  <a:pt x="3132" y="1848"/>
                </a:lnTo>
                <a:lnTo>
                  <a:pt x="3144" y="1728"/>
                </a:lnTo>
                <a:lnTo>
                  <a:pt x="3156" y="1656"/>
                </a:lnTo>
                <a:lnTo>
                  <a:pt x="3168" y="1560"/>
                </a:lnTo>
                <a:lnTo>
                  <a:pt x="3168" y="1464"/>
                </a:lnTo>
                <a:lnTo>
                  <a:pt x="3168" y="1392"/>
                </a:lnTo>
                <a:lnTo>
                  <a:pt x="3168" y="1272"/>
                </a:lnTo>
                <a:lnTo>
                  <a:pt x="3156" y="1176"/>
                </a:lnTo>
                <a:lnTo>
                  <a:pt x="3156" y="1080"/>
                </a:lnTo>
                <a:lnTo>
                  <a:pt x="3144" y="984"/>
                </a:lnTo>
                <a:lnTo>
                  <a:pt x="3120" y="864"/>
                </a:lnTo>
                <a:lnTo>
                  <a:pt x="3096" y="768"/>
                </a:lnTo>
                <a:lnTo>
                  <a:pt x="3072" y="696"/>
                </a:lnTo>
                <a:lnTo>
                  <a:pt x="3048" y="624"/>
                </a:lnTo>
                <a:lnTo>
                  <a:pt x="2976" y="528"/>
                </a:lnTo>
                <a:lnTo>
                  <a:pt x="2904" y="456"/>
                </a:lnTo>
                <a:lnTo>
                  <a:pt x="2832" y="384"/>
                </a:lnTo>
                <a:lnTo>
                  <a:pt x="2808" y="288"/>
                </a:lnTo>
                <a:lnTo>
                  <a:pt x="2760" y="240"/>
                </a:lnTo>
                <a:lnTo>
                  <a:pt x="2664" y="204"/>
                </a:lnTo>
                <a:lnTo>
                  <a:pt x="2628" y="168"/>
                </a:lnTo>
                <a:lnTo>
                  <a:pt x="2580" y="144"/>
                </a:lnTo>
                <a:lnTo>
                  <a:pt x="2484" y="108"/>
                </a:lnTo>
                <a:lnTo>
                  <a:pt x="2412" y="96"/>
                </a:lnTo>
                <a:lnTo>
                  <a:pt x="2292" y="60"/>
                </a:lnTo>
                <a:lnTo>
                  <a:pt x="2196" y="48"/>
                </a:lnTo>
                <a:lnTo>
                  <a:pt x="2148" y="36"/>
                </a:lnTo>
                <a:lnTo>
                  <a:pt x="2112" y="24"/>
                </a:lnTo>
                <a:lnTo>
                  <a:pt x="2076" y="24"/>
                </a:lnTo>
                <a:lnTo>
                  <a:pt x="2040" y="12"/>
                </a:lnTo>
                <a:lnTo>
                  <a:pt x="2004" y="12"/>
                </a:lnTo>
                <a:lnTo>
                  <a:pt x="1968" y="12"/>
                </a:lnTo>
                <a:lnTo>
                  <a:pt x="1932" y="12"/>
                </a:lnTo>
                <a:lnTo>
                  <a:pt x="1896" y="12"/>
                </a:lnTo>
                <a:lnTo>
                  <a:pt x="1860" y="36"/>
                </a:lnTo>
                <a:lnTo>
                  <a:pt x="1788" y="48"/>
                </a:lnTo>
                <a:lnTo>
                  <a:pt x="1716" y="72"/>
                </a:lnTo>
                <a:lnTo>
                  <a:pt x="1680" y="84"/>
                </a:lnTo>
                <a:lnTo>
                  <a:pt x="1644" y="108"/>
                </a:lnTo>
                <a:lnTo>
                  <a:pt x="1608" y="120"/>
                </a:lnTo>
                <a:lnTo>
                  <a:pt x="1560" y="132"/>
                </a:lnTo>
                <a:lnTo>
                  <a:pt x="1524" y="132"/>
                </a:lnTo>
                <a:lnTo>
                  <a:pt x="1488" y="132"/>
                </a:lnTo>
                <a:lnTo>
                  <a:pt x="1452" y="120"/>
                </a:lnTo>
                <a:lnTo>
                  <a:pt x="1356" y="108"/>
                </a:lnTo>
                <a:lnTo>
                  <a:pt x="1308" y="108"/>
                </a:lnTo>
                <a:lnTo>
                  <a:pt x="1188" y="96"/>
                </a:lnTo>
                <a:lnTo>
                  <a:pt x="1092" y="96"/>
                </a:lnTo>
                <a:lnTo>
                  <a:pt x="1020" y="96"/>
                </a:lnTo>
                <a:lnTo>
                  <a:pt x="924" y="96"/>
                </a:lnTo>
                <a:lnTo>
                  <a:pt x="852" y="96"/>
                </a:lnTo>
                <a:lnTo>
                  <a:pt x="780" y="96"/>
                </a:lnTo>
                <a:lnTo>
                  <a:pt x="744" y="96"/>
                </a:lnTo>
                <a:lnTo>
                  <a:pt x="708" y="96"/>
                </a:lnTo>
                <a:lnTo>
                  <a:pt x="612" y="108"/>
                </a:lnTo>
                <a:lnTo>
                  <a:pt x="516" y="108"/>
                </a:lnTo>
                <a:lnTo>
                  <a:pt x="444" y="120"/>
                </a:lnTo>
                <a:lnTo>
                  <a:pt x="372" y="132"/>
                </a:lnTo>
                <a:lnTo>
                  <a:pt x="276" y="144"/>
                </a:lnTo>
                <a:lnTo>
                  <a:pt x="240" y="144"/>
                </a:lnTo>
                <a:lnTo>
                  <a:pt x="204" y="180"/>
                </a:lnTo>
                <a:lnTo>
                  <a:pt x="204" y="228"/>
                </a:lnTo>
                <a:lnTo>
                  <a:pt x="204" y="300"/>
                </a:lnTo>
                <a:lnTo>
                  <a:pt x="204" y="336"/>
                </a:lnTo>
                <a:lnTo>
                  <a:pt x="228" y="372"/>
                </a:lnTo>
                <a:lnTo>
                  <a:pt x="264" y="396"/>
                </a:lnTo>
                <a:lnTo>
                  <a:pt x="360" y="420"/>
                </a:lnTo>
                <a:lnTo>
                  <a:pt x="456" y="444"/>
                </a:lnTo>
                <a:lnTo>
                  <a:pt x="552" y="456"/>
                </a:lnTo>
                <a:lnTo>
                  <a:pt x="648" y="468"/>
                </a:lnTo>
                <a:lnTo>
                  <a:pt x="744" y="480"/>
                </a:lnTo>
                <a:lnTo>
                  <a:pt x="864" y="492"/>
                </a:lnTo>
                <a:lnTo>
                  <a:pt x="912" y="492"/>
                </a:lnTo>
                <a:lnTo>
                  <a:pt x="1008" y="468"/>
                </a:lnTo>
                <a:lnTo>
                  <a:pt x="1044" y="432"/>
                </a:lnTo>
                <a:lnTo>
                  <a:pt x="1044" y="396"/>
                </a:lnTo>
                <a:lnTo>
                  <a:pt x="1008" y="372"/>
                </a:lnTo>
                <a:lnTo>
                  <a:pt x="972" y="372"/>
                </a:lnTo>
                <a:lnTo>
                  <a:pt x="936" y="360"/>
                </a:lnTo>
                <a:lnTo>
                  <a:pt x="888" y="348"/>
                </a:lnTo>
                <a:lnTo>
                  <a:pt x="792" y="336"/>
                </a:lnTo>
                <a:lnTo>
                  <a:pt x="696" y="336"/>
                </a:lnTo>
                <a:lnTo>
                  <a:pt x="600" y="324"/>
                </a:lnTo>
                <a:lnTo>
                  <a:pt x="504" y="324"/>
                </a:lnTo>
                <a:lnTo>
                  <a:pt x="432" y="324"/>
                </a:lnTo>
                <a:lnTo>
                  <a:pt x="360" y="324"/>
                </a:lnTo>
                <a:lnTo>
                  <a:pt x="288" y="324"/>
                </a:lnTo>
                <a:lnTo>
                  <a:pt x="252" y="324"/>
                </a:lnTo>
                <a:lnTo>
                  <a:pt x="204" y="348"/>
                </a:lnTo>
                <a:lnTo>
                  <a:pt x="168" y="396"/>
                </a:lnTo>
                <a:lnTo>
                  <a:pt x="144" y="432"/>
                </a:lnTo>
                <a:lnTo>
                  <a:pt x="144" y="480"/>
                </a:lnTo>
                <a:lnTo>
                  <a:pt x="144" y="516"/>
                </a:lnTo>
                <a:lnTo>
                  <a:pt x="144" y="564"/>
                </a:lnTo>
                <a:lnTo>
                  <a:pt x="168" y="660"/>
                </a:lnTo>
                <a:lnTo>
                  <a:pt x="180" y="732"/>
                </a:lnTo>
                <a:lnTo>
                  <a:pt x="228" y="768"/>
                </a:lnTo>
                <a:lnTo>
                  <a:pt x="324" y="792"/>
                </a:lnTo>
                <a:lnTo>
                  <a:pt x="420" y="816"/>
                </a:lnTo>
                <a:lnTo>
                  <a:pt x="540" y="828"/>
                </a:lnTo>
                <a:lnTo>
                  <a:pt x="636" y="840"/>
                </a:lnTo>
                <a:lnTo>
                  <a:pt x="732" y="840"/>
                </a:lnTo>
                <a:lnTo>
                  <a:pt x="804" y="840"/>
                </a:lnTo>
                <a:lnTo>
                  <a:pt x="876" y="840"/>
                </a:lnTo>
                <a:lnTo>
                  <a:pt x="912" y="840"/>
                </a:lnTo>
                <a:lnTo>
                  <a:pt x="960" y="828"/>
                </a:lnTo>
                <a:lnTo>
                  <a:pt x="1032" y="816"/>
                </a:lnTo>
                <a:lnTo>
                  <a:pt x="1104" y="804"/>
                </a:lnTo>
                <a:lnTo>
                  <a:pt x="1140" y="780"/>
                </a:lnTo>
                <a:lnTo>
                  <a:pt x="1140" y="744"/>
                </a:lnTo>
                <a:lnTo>
                  <a:pt x="1092" y="720"/>
                </a:lnTo>
                <a:lnTo>
                  <a:pt x="1056" y="696"/>
                </a:lnTo>
                <a:lnTo>
                  <a:pt x="960" y="684"/>
                </a:lnTo>
                <a:lnTo>
                  <a:pt x="864" y="672"/>
                </a:lnTo>
                <a:lnTo>
                  <a:pt x="792" y="660"/>
                </a:lnTo>
                <a:lnTo>
                  <a:pt x="720" y="660"/>
                </a:lnTo>
                <a:lnTo>
                  <a:pt x="600" y="660"/>
                </a:lnTo>
                <a:lnTo>
                  <a:pt x="504" y="660"/>
                </a:lnTo>
                <a:lnTo>
                  <a:pt x="432" y="660"/>
                </a:lnTo>
                <a:lnTo>
                  <a:pt x="360" y="660"/>
                </a:lnTo>
                <a:lnTo>
                  <a:pt x="312" y="660"/>
                </a:lnTo>
                <a:lnTo>
                  <a:pt x="276" y="672"/>
                </a:lnTo>
                <a:lnTo>
                  <a:pt x="240" y="696"/>
                </a:lnTo>
                <a:lnTo>
                  <a:pt x="204" y="732"/>
                </a:lnTo>
                <a:lnTo>
                  <a:pt x="180" y="768"/>
                </a:lnTo>
                <a:lnTo>
                  <a:pt x="168" y="804"/>
                </a:lnTo>
                <a:lnTo>
                  <a:pt x="168" y="852"/>
                </a:lnTo>
                <a:lnTo>
                  <a:pt x="192" y="888"/>
                </a:lnTo>
                <a:lnTo>
                  <a:pt x="204" y="924"/>
                </a:lnTo>
                <a:lnTo>
                  <a:pt x="228" y="972"/>
                </a:lnTo>
                <a:lnTo>
                  <a:pt x="324" y="1068"/>
                </a:lnTo>
                <a:lnTo>
                  <a:pt x="420" y="1164"/>
                </a:lnTo>
                <a:lnTo>
                  <a:pt x="492" y="1188"/>
                </a:lnTo>
                <a:lnTo>
                  <a:pt x="564" y="1212"/>
                </a:lnTo>
                <a:lnTo>
                  <a:pt x="636" y="1224"/>
                </a:lnTo>
                <a:lnTo>
                  <a:pt x="684" y="1224"/>
                </a:lnTo>
                <a:lnTo>
                  <a:pt x="732" y="1224"/>
                </a:lnTo>
                <a:lnTo>
                  <a:pt x="768" y="1224"/>
                </a:lnTo>
                <a:lnTo>
                  <a:pt x="864" y="1212"/>
                </a:lnTo>
                <a:lnTo>
                  <a:pt x="912" y="1200"/>
                </a:lnTo>
                <a:lnTo>
                  <a:pt x="948" y="1176"/>
                </a:lnTo>
                <a:lnTo>
                  <a:pt x="996" y="1152"/>
                </a:lnTo>
                <a:lnTo>
                  <a:pt x="1008" y="1116"/>
                </a:lnTo>
                <a:lnTo>
                  <a:pt x="1032" y="1080"/>
                </a:lnTo>
                <a:lnTo>
                  <a:pt x="1020" y="1044"/>
                </a:lnTo>
                <a:lnTo>
                  <a:pt x="972" y="1020"/>
                </a:lnTo>
                <a:lnTo>
                  <a:pt x="876" y="1020"/>
                </a:lnTo>
                <a:lnTo>
                  <a:pt x="780" y="1020"/>
                </a:lnTo>
                <a:lnTo>
                  <a:pt x="684" y="1020"/>
                </a:lnTo>
                <a:lnTo>
                  <a:pt x="564" y="1020"/>
                </a:lnTo>
                <a:lnTo>
                  <a:pt x="444" y="1020"/>
                </a:lnTo>
                <a:lnTo>
                  <a:pt x="348" y="1020"/>
                </a:lnTo>
                <a:lnTo>
                  <a:pt x="276" y="1020"/>
                </a:lnTo>
                <a:lnTo>
                  <a:pt x="204" y="1020"/>
                </a:lnTo>
                <a:lnTo>
                  <a:pt x="156" y="1032"/>
                </a:lnTo>
                <a:lnTo>
                  <a:pt x="120" y="1056"/>
                </a:lnTo>
                <a:lnTo>
                  <a:pt x="84" y="1092"/>
                </a:lnTo>
                <a:lnTo>
                  <a:pt x="72" y="1128"/>
                </a:lnTo>
                <a:lnTo>
                  <a:pt x="60" y="1176"/>
                </a:lnTo>
                <a:lnTo>
                  <a:pt x="60" y="1212"/>
                </a:lnTo>
                <a:lnTo>
                  <a:pt x="84" y="1248"/>
                </a:lnTo>
                <a:lnTo>
                  <a:pt x="120" y="1284"/>
                </a:lnTo>
                <a:lnTo>
                  <a:pt x="156" y="1332"/>
                </a:lnTo>
                <a:lnTo>
                  <a:pt x="228" y="1356"/>
                </a:lnTo>
                <a:lnTo>
                  <a:pt x="324" y="1380"/>
                </a:lnTo>
                <a:lnTo>
                  <a:pt x="420" y="1452"/>
                </a:lnTo>
                <a:lnTo>
                  <a:pt x="468" y="1488"/>
                </a:lnTo>
                <a:lnTo>
                  <a:pt x="540" y="1500"/>
                </a:lnTo>
                <a:lnTo>
                  <a:pt x="636" y="1500"/>
                </a:lnTo>
                <a:lnTo>
                  <a:pt x="708" y="1500"/>
                </a:lnTo>
                <a:lnTo>
                  <a:pt x="780" y="1500"/>
                </a:lnTo>
                <a:lnTo>
                  <a:pt x="852" y="1500"/>
                </a:lnTo>
                <a:lnTo>
                  <a:pt x="924" y="1500"/>
                </a:lnTo>
                <a:lnTo>
                  <a:pt x="972" y="1500"/>
                </a:lnTo>
                <a:lnTo>
                  <a:pt x="1008" y="1476"/>
                </a:lnTo>
                <a:lnTo>
                  <a:pt x="1032" y="1428"/>
                </a:lnTo>
                <a:lnTo>
                  <a:pt x="1020" y="1380"/>
                </a:lnTo>
                <a:lnTo>
                  <a:pt x="984" y="1368"/>
                </a:lnTo>
                <a:lnTo>
                  <a:pt x="936" y="1368"/>
                </a:lnTo>
                <a:lnTo>
                  <a:pt x="840" y="1368"/>
                </a:lnTo>
                <a:lnTo>
                  <a:pt x="768" y="1368"/>
                </a:lnTo>
                <a:lnTo>
                  <a:pt x="672" y="1368"/>
                </a:lnTo>
                <a:lnTo>
                  <a:pt x="576" y="1368"/>
                </a:lnTo>
                <a:lnTo>
                  <a:pt x="504" y="1368"/>
                </a:lnTo>
                <a:lnTo>
                  <a:pt x="456" y="1380"/>
                </a:lnTo>
                <a:lnTo>
                  <a:pt x="408" y="1392"/>
                </a:lnTo>
                <a:lnTo>
                  <a:pt x="372" y="1404"/>
                </a:lnTo>
                <a:lnTo>
                  <a:pt x="336" y="1428"/>
                </a:lnTo>
                <a:lnTo>
                  <a:pt x="312" y="1464"/>
                </a:lnTo>
                <a:lnTo>
                  <a:pt x="276" y="1500"/>
                </a:lnTo>
                <a:lnTo>
                  <a:pt x="264" y="1536"/>
                </a:lnTo>
                <a:lnTo>
                  <a:pt x="252" y="1572"/>
                </a:lnTo>
                <a:lnTo>
                  <a:pt x="252" y="1608"/>
                </a:lnTo>
                <a:lnTo>
                  <a:pt x="252" y="1644"/>
                </a:lnTo>
                <a:lnTo>
                  <a:pt x="252" y="1680"/>
                </a:lnTo>
                <a:lnTo>
                  <a:pt x="264" y="1716"/>
                </a:lnTo>
                <a:lnTo>
                  <a:pt x="300" y="1740"/>
                </a:lnTo>
                <a:lnTo>
                  <a:pt x="396" y="1776"/>
                </a:lnTo>
                <a:lnTo>
                  <a:pt x="468" y="1788"/>
                </a:lnTo>
                <a:lnTo>
                  <a:pt x="540" y="1800"/>
                </a:lnTo>
                <a:lnTo>
                  <a:pt x="636" y="1812"/>
                </a:lnTo>
                <a:lnTo>
                  <a:pt x="684" y="1812"/>
                </a:lnTo>
                <a:lnTo>
                  <a:pt x="720" y="1812"/>
                </a:lnTo>
                <a:lnTo>
                  <a:pt x="768" y="1800"/>
                </a:lnTo>
                <a:lnTo>
                  <a:pt x="804" y="1788"/>
                </a:lnTo>
                <a:lnTo>
                  <a:pt x="888" y="1788"/>
                </a:lnTo>
                <a:lnTo>
                  <a:pt x="924" y="1788"/>
                </a:lnTo>
                <a:lnTo>
                  <a:pt x="1008" y="1776"/>
                </a:lnTo>
                <a:lnTo>
                  <a:pt x="1044" y="1776"/>
                </a:lnTo>
                <a:lnTo>
                  <a:pt x="1092" y="1740"/>
                </a:lnTo>
                <a:lnTo>
                  <a:pt x="1128" y="1692"/>
                </a:lnTo>
                <a:lnTo>
                  <a:pt x="1152" y="1656"/>
                </a:lnTo>
                <a:lnTo>
                  <a:pt x="1164" y="1584"/>
                </a:lnTo>
                <a:lnTo>
                  <a:pt x="1188" y="1536"/>
                </a:lnTo>
                <a:lnTo>
                  <a:pt x="1188" y="1464"/>
                </a:lnTo>
                <a:lnTo>
                  <a:pt x="1188" y="1368"/>
                </a:lnTo>
                <a:lnTo>
                  <a:pt x="1188" y="1320"/>
                </a:lnTo>
                <a:lnTo>
                  <a:pt x="1188" y="1224"/>
                </a:lnTo>
                <a:lnTo>
                  <a:pt x="1188" y="1128"/>
                </a:lnTo>
                <a:lnTo>
                  <a:pt x="1188" y="1056"/>
                </a:lnTo>
                <a:lnTo>
                  <a:pt x="1188" y="984"/>
                </a:lnTo>
                <a:lnTo>
                  <a:pt x="1200" y="1032"/>
                </a:lnTo>
                <a:lnTo>
                  <a:pt x="1212" y="1068"/>
                </a:lnTo>
                <a:lnTo>
                  <a:pt x="1248" y="1092"/>
                </a:lnTo>
                <a:lnTo>
                  <a:pt x="1296" y="1140"/>
                </a:lnTo>
                <a:lnTo>
                  <a:pt x="1332" y="1176"/>
                </a:lnTo>
                <a:lnTo>
                  <a:pt x="1368" y="1200"/>
                </a:lnTo>
                <a:lnTo>
                  <a:pt x="1452" y="1296"/>
                </a:lnTo>
                <a:lnTo>
                  <a:pt x="1524" y="1320"/>
                </a:lnTo>
                <a:lnTo>
                  <a:pt x="1536" y="1224"/>
                </a:lnTo>
                <a:lnTo>
                  <a:pt x="1548" y="1104"/>
                </a:lnTo>
                <a:lnTo>
                  <a:pt x="1548" y="984"/>
                </a:lnTo>
                <a:lnTo>
                  <a:pt x="1548" y="888"/>
                </a:lnTo>
                <a:lnTo>
                  <a:pt x="1548" y="816"/>
                </a:lnTo>
                <a:lnTo>
                  <a:pt x="1524" y="780"/>
                </a:lnTo>
                <a:lnTo>
                  <a:pt x="1512" y="744"/>
                </a:lnTo>
                <a:lnTo>
                  <a:pt x="1548" y="792"/>
                </a:lnTo>
                <a:lnTo>
                  <a:pt x="1584" y="816"/>
                </a:lnTo>
                <a:lnTo>
                  <a:pt x="1632" y="852"/>
                </a:lnTo>
                <a:lnTo>
                  <a:pt x="1680" y="900"/>
                </a:lnTo>
                <a:lnTo>
                  <a:pt x="1752" y="924"/>
                </a:lnTo>
                <a:lnTo>
                  <a:pt x="1788" y="960"/>
                </a:lnTo>
                <a:lnTo>
                  <a:pt x="1836" y="984"/>
                </a:lnTo>
                <a:lnTo>
                  <a:pt x="1872" y="1008"/>
                </a:lnTo>
                <a:lnTo>
                  <a:pt x="1908" y="1032"/>
                </a:lnTo>
                <a:lnTo>
                  <a:pt x="1896" y="912"/>
                </a:lnTo>
                <a:lnTo>
                  <a:pt x="1884" y="816"/>
                </a:lnTo>
                <a:lnTo>
                  <a:pt x="1884" y="720"/>
                </a:lnTo>
                <a:lnTo>
                  <a:pt x="1860" y="684"/>
                </a:lnTo>
                <a:lnTo>
                  <a:pt x="1860" y="648"/>
                </a:lnTo>
                <a:lnTo>
                  <a:pt x="1848" y="552"/>
                </a:lnTo>
                <a:lnTo>
                  <a:pt x="1836" y="516"/>
                </a:lnTo>
                <a:lnTo>
                  <a:pt x="1872" y="540"/>
                </a:lnTo>
                <a:lnTo>
                  <a:pt x="1908" y="564"/>
                </a:lnTo>
                <a:lnTo>
                  <a:pt x="2004" y="612"/>
                </a:lnTo>
                <a:lnTo>
                  <a:pt x="2076" y="636"/>
                </a:lnTo>
                <a:lnTo>
                  <a:pt x="2172" y="660"/>
                </a:lnTo>
                <a:lnTo>
                  <a:pt x="2208" y="684"/>
                </a:lnTo>
                <a:lnTo>
                  <a:pt x="2244" y="708"/>
                </a:lnTo>
                <a:lnTo>
                  <a:pt x="2280" y="732"/>
                </a:lnTo>
                <a:lnTo>
                  <a:pt x="2316" y="756"/>
                </a:lnTo>
                <a:lnTo>
                  <a:pt x="2328" y="720"/>
                </a:lnTo>
                <a:lnTo>
                  <a:pt x="2304" y="624"/>
                </a:lnTo>
                <a:lnTo>
                  <a:pt x="2292" y="552"/>
                </a:lnTo>
                <a:lnTo>
                  <a:pt x="2268" y="504"/>
                </a:lnTo>
                <a:lnTo>
                  <a:pt x="2256" y="468"/>
                </a:lnTo>
                <a:lnTo>
                  <a:pt x="2232" y="420"/>
                </a:lnTo>
                <a:lnTo>
                  <a:pt x="2220" y="372"/>
                </a:lnTo>
                <a:lnTo>
                  <a:pt x="2196" y="324"/>
                </a:lnTo>
                <a:lnTo>
                  <a:pt x="2184" y="288"/>
                </a:lnTo>
                <a:lnTo>
                  <a:pt x="2220" y="300"/>
                </a:lnTo>
                <a:lnTo>
                  <a:pt x="2292" y="312"/>
                </a:lnTo>
                <a:lnTo>
                  <a:pt x="2364" y="324"/>
                </a:lnTo>
                <a:lnTo>
                  <a:pt x="2460" y="360"/>
                </a:lnTo>
                <a:lnTo>
                  <a:pt x="2508" y="372"/>
                </a:lnTo>
                <a:lnTo>
                  <a:pt x="2604" y="408"/>
                </a:lnTo>
                <a:lnTo>
                  <a:pt x="2676" y="432"/>
                </a:lnTo>
                <a:lnTo>
                  <a:pt x="2712" y="456"/>
                </a:lnTo>
                <a:lnTo>
                  <a:pt x="2748" y="576"/>
                </a:lnTo>
                <a:lnTo>
                  <a:pt x="2772" y="648"/>
                </a:lnTo>
                <a:lnTo>
                  <a:pt x="2784" y="720"/>
                </a:lnTo>
                <a:lnTo>
                  <a:pt x="2796" y="816"/>
                </a:lnTo>
                <a:lnTo>
                  <a:pt x="2796" y="912"/>
                </a:lnTo>
                <a:lnTo>
                  <a:pt x="2796" y="1008"/>
                </a:lnTo>
                <a:lnTo>
                  <a:pt x="2772" y="1056"/>
                </a:lnTo>
                <a:lnTo>
                  <a:pt x="2760" y="1128"/>
                </a:lnTo>
                <a:lnTo>
                  <a:pt x="2748" y="1200"/>
                </a:lnTo>
                <a:lnTo>
                  <a:pt x="2712" y="1248"/>
                </a:lnTo>
                <a:lnTo>
                  <a:pt x="2688" y="1296"/>
                </a:lnTo>
                <a:lnTo>
                  <a:pt x="2652" y="1176"/>
                </a:lnTo>
                <a:lnTo>
                  <a:pt x="2580" y="1104"/>
                </a:lnTo>
                <a:lnTo>
                  <a:pt x="2568" y="1032"/>
                </a:lnTo>
                <a:lnTo>
                  <a:pt x="2520" y="984"/>
                </a:lnTo>
                <a:lnTo>
                  <a:pt x="2484" y="960"/>
                </a:lnTo>
                <a:lnTo>
                  <a:pt x="2448" y="960"/>
                </a:lnTo>
                <a:lnTo>
                  <a:pt x="2400" y="960"/>
                </a:lnTo>
                <a:lnTo>
                  <a:pt x="2352" y="984"/>
                </a:lnTo>
                <a:lnTo>
                  <a:pt x="2256" y="1032"/>
                </a:lnTo>
                <a:lnTo>
                  <a:pt x="2244" y="1104"/>
                </a:lnTo>
                <a:lnTo>
                  <a:pt x="2208" y="1200"/>
                </a:lnTo>
                <a:lnTo>
                  <a:pt x="2196" y="1272"/>
                </a:lnTo>
                <a:lnTo>
                  <a:pt x="2172" y="1308"/>
                </a:lnTo>
                <a:lnTo>
                  <a:pt x="2172" y="1344"/>
                </a:lnTo>
                <a:lnTo>
                  <a:pt x="2220" y="1392"/>
                </a:lnTo>
                <a:lnTo>
                  <a:pt x="2256" y="1416"/>
                </a:lnTo>
                <a:lnTo>
                  <a:pt x="2292" y="1392"/>
                </a:lnTo>
                <a:lnTo>
                  <a:pt x="2328" y="1296"/>
                </a:lnTo>
                <a:lnTo>
                  <a:pt x="2328" y="1248"/>
                </a:lnTo>
                <a:lnTo>
                  <a:pt x="2304" y="1200"/>
                </a:lnTo>
                <a:lnTo>
                  <a:pt x="2268" y="1176"/>
                </a:lnTo>
                <a:lnTo>
                  <a:pt x="2232" y="1164"/>
                </a:lnTo>
                <a:lnTo>
                  <a:pt x="2160" y="1164"/>
                </a:lnTo>
                <a:lnTo>
                  <a:pt x="2088" y="1188"/>
                </a:lnTo>
                <a:lnTo>
                  <a:pt x="2040" y="1200"/>
                </a:lnTo>
                <a:lnTo>
                  <a:pt x="1968" y="1212"/>
                </a:lnTo>
                <a:lnTo>
                  <a:pt x="1872" y="1260"/>
                </a:lnTo>
                <a:lnTo>
                  <a:pt x="1836" y="1296"/>
                </a:lnTo>
                <a:lnTo>
                  <a:pt x="1824" y="1332"/>
                </a:lnTo>
                <a:lnTo>
                  <a:pt x="1812" y="1368"/>
                </a:lnTo>
                <a:lnTo>
                  <a:pt x="1800" y="1416"/>
                </a:lnTo>
                <a:lnTo>
                  <a:pt x="1800" y="1452"/>
                </a:lnTo>
                <a:lnTo>
                  <a:pt x="1800" y="1488"/>
                </a:lnTo>
                <a:lnTo>
                  <a:pt x="1836" y="1512"/>
                </a:lnTo>
                <a:lnTo>
                  <a:pt x="1872" y="1524"/>
                </a:lnTo>
                <a:lnTo>
                  <a:pt x="1908" y="1536"/>
                </a:lnTo>
                <a:lnTo>
                  <a:pt x="1944" y="1500"/>
                </a:lnTo>
                <a:lnTo>
                  <a:pt x="1968" y="1464"/>
                </a:lnTo>
                <a:lnTo>
                  <a:pt x="1968" y="1428"/>
                </a:lnTo>
                <a:lnTo>
                  <a:pt x="1944" y="1392"/>
                </a:lnTo>
                <a:lnTo>
                  <a:pt x="1908" y="1356"/>
                </a:lnTo>
                <a:lnTo>
                  <a:pt x="1860" y="1344"/>
                </a:lnTo>
                <a:lnTo>
                  <a:pt x="1812" y="1356"/>
                </a:lnTo>
                <a:lnTo>
                  <a:pt x="1764" y="1380"/>
                </a:lnTo>
                <a:lnTo>
                  <a:pt x="1728" y="1404"/>
                </a:lnTo>
                <a:lnTo>
                  <a:pt x="1692" y="1428"/>
                </a:lnTo>
                <a:lnTo>
                  <a:pt x="1656" y="1464"/>
                </a:lnTo>
                <a:lnTo>
                  <a:pt x="1620" y="1512"/>
                </a:lnTo>
                <a:lnTo>
                  <a:pt x="1596" y="1548"/>
                </a:lnTo>
                <a:lnTo>
                  <a:pt x="1572" y="1596"/>
                </a:lnTo>
                <a:lnTo>
                  <a:pt x="1560" y="1680"/>
                </a:lnTo>
                <a:lnTo>
                  <a:pt x="1560" y="1716"/>
                </a:lnTo>
                <a:lnTo>
                  <a:pt x="1596" y="1752"/>
                </a:lnTo>
                <a:lnTo>
                  <a:pt x="1644" y="1764"/>
                </a:lnTo>
                <a:lnTo>
                  <a:pt x="1680" y="1764"/>
                </a:lnTo>
                <a:lnTo>
                  <a:pt x="1716" y="1740"/>
                </a:lnTo>
                <a:lnTo>
                  <a:pt x="1740" y="1704"/>
                </a:lnTo>
                <a:lnTo>
                  <a:pt x="1740" y="1656"/>
                </a:lnTo>
                <a:lnTo>
                  <a:pt x="1716" y="1620"/>
                </a:lnTo>
                <a:lnTo>
                  <a:pt x="1680" y="1596"/>
                </a:lnTo>
                <a:lnTo>
                  <a:pt x="1644" y="1584"/>
                </a:lnTo>
                <a:lnTo>
                  <a:pt x="1548" y="1584"/>
                </a:lnTo>
                <a:lnTo>
                  <a:pt x="1476" y="1572"/>
                </a:lnTo>
                <a:lnTo>
                  <a:pt x="1428" y="1572"/>
                </a:lnTo>
                <a:lnTo>
                  <a:pt x="1356" y="1572"/>
                </a:lnTo>
                <a:lnTo>
                  <a:pt x="1308" y="1584"/>
                </a:lnTo>
                <a:lnTo>
                  <a:pt x="1236" y="1596"/>
                </a:lnTo>
                <a:lnTo>
                  <a:pt x="1200" y="1608"/>
                </a:lnTo>
                <a:lnTo>
                  <a:pt x="1164" y="1632"/>
                </a:lnTo>
                <a:lnTo>
                  <a:pt x="1140" y="1668"/>
                </a:lnTo>
                <a:lnTo>
                  <a:pt x="1140" y="1704"/>
                </a:lnTo>
                <a:lnTo>
                  <a:pt x="1128" y="1740"/>
                </a:lnTo>
                <a:lnTo>
                  <a:pt x="1128" y="1776"/>
                </a:lnTo>
                <a:lnTo>
                  <a:pt x="1128" y="1812"/>
                </a:lnTo>
                <a:lnTo>
                  <a:pt x="1164" y="1860"/>
                </a:lnTo>
                <a:lnTo>
                  <a:pt x="1200" y="1884"/>
                </a:lnTo>
                <a:lnTo>
                  <a:pt x="1248" y="1920"/>
                </a:lnTo>
                <a:lnTo>
                  <a:pt x="1296" y="1944"/>
                </a:lnTo>
                <a:lnTo>
                  <a:pt x="1344" y="1956"/>
                </a:lnTo>
                <a:lnTo>
                  <a:pt x="1380" y="1956"/>
                </a:lnTo>
                <a:lnTo>
                  <a:pt x="1428" y="1956"/>
                </a:lnTo>
                <a:lnTo>
                  <a:pt x="1512" y="1956"/>
                </a:lnTo>
                <a:lnTo>
                  <a:pt x="1584" y="1956"/>
                </a:lnTo>
                <a:lnTo>
                  <a:pt x="1656" y="1956"/>
                </a:lnTo>
                <a:lnTo>
                  <a:pt x="1728" y="1956"/>
                </a:lnTo>
                <a:lnTo>
                  <a:pt x="1800" y="1956"/>
                </a:lnTo>
                <a:lnTo>
                  <a:pt x="1836" y="1956"/>
                </a:lnTo>
                <a:lnTo>
                  <a:pt x="1872" y="1932"/>
                </a:lnTo>
                <a:lnTo>
                  <a:pt x="1908" y="1908"/>
                </a:lnTo>
                <a:lnTo>
                  <a:pt x="1944" y="1872"/>
                </a:lnTo>
                <a:lnTo>
                  <a:pt x="1980" y="1848"/>
                </a:lnTo>
                <a:lnTo>
                  <a:pt x="2004" y="1812"/>
                </a:lnTo>
                <a:lnTo>
                  <a:pt x="2040" y="1788"/>
                </a:lnTo>
                <a:lnTo>
                  <a:pt x="2088" y="1764"/>
                </a:lnTo>
                <a:lnTo>
                  <a:pt x="2136" y="1728"/>
                </a:lnTo>
                <a:lnTo>
                  <a:pt x="2184" y="1704"/>
                </a:lnTo>
                <a:lnTo>
                  <a:pt x="2220" y="1704"/>
                </a:lnTo>
                <a:lnTo>
                  <a:pt x="2256" y="1716"/>
                </a:lnTo>
                <a:lnTo>
                  <a:pt x="2292" y="1752"/>
                </a:lnTo>
                <a:lnTo>
                  <a:pt x="2304" y="1788"/>
                </a:lnTo>
                <a:lnTo>
                  <a:pt x="2316" y="1824"/>
                </a:lnTo>
                <a:lnTo>
                  <a:pt x="2328" y="1860"/>
                </a:lnTo>
                <a:lnTo>
                  <a:pt x="2364" y="1884"/>
                </a:lnTo>
                <a:lnTo>
                  <a:pt x="2448" y="1920"/>
                </a:lnTo>
                <a:lnTo>
                  <a:pt x="2544" y="1944"/>
                </a:lnTo>
                <a:lnTo>
                  <a:pt x="2592" y="1956"/>
                </a:lnTo>
                <a:lnTo>
                  <a:pt x="2664" y="1956"/>
                </a:lnTo>
                <a:lnTo>
                  <a:pt x="2736" y="1956"/>
                </a:lnTo>
                <a:lnTo>
                  <a:pt x="2784" y="1944"/>
                </a:lnTo>
                <a:lnTo>
                  <a:pt x="2856" y="1932"/>
                </a:lnTo>
                <a:lnTo>
                  <a:pt x="2904" y="1884"/>
                </a:lnTo>
                <a:lnTo>
                  <a:pt x="2916" y="1812"/>
                </a:lnTo>
                <a:lnTo>
                  <a:pt x="2940" y="1764"/>
                </a:lnTo>
                <a:lnTo>
                  <a:pt x="2940" y="1668"/>
                </a:lnTo>
                <a:lnTo>
                  <a:pt x="2928" y="1632"/>
                </a:lnTo>
                <a:lnTo>
                  <a:pt x="2892" y="1608"/>
                </a:lnTo>
                <a:lnTo>
                  <a:pt x="2856" y="1584"/>
                </a:lnTo>
                <a:lnTo>
                  <a:pt x="2784" y="1584"/>
                </a:lnTo>
                <a:lnTo>
                  <a:pt x="2712" y="1584"/>
                </a:lnTo>
                <a:lnTo>
                  <a:pt x="2664" y="1584"/>
                </a:lnTo>
                <a:lnTo>
                  <a:pt x="2592" y="1584"/>
                </a:lnTo>
                <a:lnTo>
                  <a:pt x="2496" y="1584"/>
                </a:lnTo>
                <a:lnTo>
                  <a:pt x="2424" y="1596"/>
                </a:lnTo>
                <a:lnTo>
                  <a:pt x="2328" y="1608"/>
                </a:lnTo>
                <a:lnTo>
                  <a:pt x="2256" y="1620"/>
                </a:lnTo>
                <a:lnTo>
                  <a:pt x="2208" y="1644"/>
                </a:lnTo>
                <a:lnTo>
                  <a:pt x="2184" y="1680"/>
                </a:lnTo>
                <a:lnTo>
                  <a:pt x="2172" y="1716"/>
                </a:lnTo>
                <a:lnTo>
                  <a:pt x="2220" y="1752"/>
                </a:lnTo>
                <a:lnTo>
                  <a:pt x="2340" y="1776"/>
                </a:lnTo>
                <a:lnTo>
                  <a:pt x="2376" y="1788"/>
                </a:lnTo>
                <a:lnTo>
                  <a:pt x="2472" y="1764"/>
                </a:lnTo>
                <a:lnTo>
                  <a:pt x="2544" y="1740"/>
                </a:lnTo>
                <a:lnTo>
                  <a:pt x="2616" y="1716"/>
                </a:lnTo>
                <a:lnTo>
                  <a:pt x="2712" y="1620"/>
                </a:lnTo>
                <a:lnTo>
                  <a:pt x="2784" y="1548"/>
                </a:lnTo>
                <a:lnTo>
                  <a:pt x="2808" y="1476"/>
                </a:lnTo>
                <a:lnTo>
                  <a:pt x="2820" y="1404"/>
                </a:lnTo>
                <a:lnTo>
                  <a:pt x="2832" y="1332"/>
                </a:lnTo>
                <a:lnTo>
                  <a:pt x="2832" y="1260"/>
                </a:lnTo>
                <a:lnTo>
                  <a:pt x="2796" y="1224"/>
                </a:lnTo>
                <a:lnTo>
                  <a:pt x="2724" y="1212"/>
                </a:lnTo>
                <a:lnTo>
                  <a:pt x="2604" y="1200"/>
                </a:lnTo>
                <a:lnTo>
                  <a:pt x="2508" y="1188"/>
                </a:lnTo>
                <a:lnTo>
                  <a:pt x="2364" y="1188"/>
                </a:lnTo>
                <a:lnTo>
                  <a:pt x="2268" y="1188"/>
                </a:lnTo>
                <a:lnTo>
                  <a:pt x="2172" y="1188"/>
                </a:lnTo>
                <a:lnTo>
                  <a:pt x="2076" y="1212"/>
                </a:lnTo>
                <a:lnTo>
                  <a:pt x="1980" y="1224"/>
                </a:lnTo>
                <a:lnTo>
                  <a:pt x="1884" y="1236"/>
                </a:lnTo>
                <a:lnTo>
                  <a:pt x="1812" y="1248"/>
                </a:lnTo>
                <a:lnTo>
                  <a:pt x="1776" y="1272"/>
                </a:lnTo>
                <a:lnTo>
                  <a:pt x="1728" y="1320"/>
                </a:lnTo>
                <a:lnTo>
                  <a:pt x="1728" y="1368"/>
                </a:lnTo>
                <a:lnTo>
                  <a:pt x="1716" y="1404"/>
                </a:lnTo>
                <a:lnTo>
                  <a:pt x="1752" y="1440"/>
                </a:lnTo>
                <a:lnTo>
                  <a:pt x="1848" y="1464"/>
                </a:lnTo>
                <a:lnTo>
                  <a:pt x="1968" y="1476"/>
                </a:lnTo>
                <a:lnTo>
                  <a:pt x="2040" y="1476"/>
                </a:lnTo>
                <a:lnTo>
                  <a:pt x="2088" y="1464"/>
                </a:lnTo>
                <a:lnTo>
                  <a:pt x="2160" y="1452"/>
                </a:lnTo>
                <a:lnTo>
                  <a:pt x="2256" y="1428"/>
                </a:lnTo>
                <a:lnTo>
                  <a:pt x="2328" y="1404"/>
                </a:lnTo>
                <a:lnTo>
                  <a:pt x="2400" y="1392"/>
                </a:lnTo>
                <a:lnTo>
                  <a:pt x="2424" y="1320"/>
                </a:lnTo>
                <a:lnTo>
                  <a:pt x="2448" y="1248"/>
                </a:lnTo>
                <a:lnTo>
                  <a:pt x="2484" y="1200"/>
                </a:lnTo>
                <a:lnTo>
                  <a:pt x="2484" y="1152"/>
                </a:lnTo>
                <a:lnTo>
                  <a:pt x="2460" y="1116"/>
                </a:lnTo>
                <a:lnTo>
                  <a:pt x="2388" y="1104"/>
                </a:lnTo>
                <a:lnTo>
                  <a:pt x="2316" y="1092"/>
                </a:lnTo>
                <a:lnTo>
                  <a:pt x="2220" y="1080"/>
                </a:lnTo>
                <a:lnTo>
                  <a:pt x="2076" y="1056"/>
                </a:lnTo>
                <a:lnTo>
                  <a:pt x="1908" y="1044"/>
                </a:lnTo>
                <a:lnTo>
                  <a:pt x="1764" y="1032"/>
                </a:lnTo>
                <a:lnTo>
                  <a:pt x="1644" y="1032"/>
                </a:lnTo>
                <a:lnTo>
                  <a:pt x="1572" y="1032"/>
                </a:lnTo>
                <a:lnTo>
                  <a:pt x="1500" y="1044"/>
                </a:lnTo>
                <a:lnTo>
                  <a:pt x="1428" y="1056"/>
                </a:lnTo>
                <a:lnTo>
                  <a:pt x="1356" y="1080"/>
                </a:lnTo>
                <a:lnTo>
                  <a:pt x="1284" y="1104"/>
                </a:lnTo>
                <a:lnTo>
                  <a:pt x="1248" y="1140"/>
                </a:lnTo>
                <a:lnTo>
                  <a:pt x="1236" y="1176"/>
                </a:lnTo>
                <a:lnTo>
                  <a:pt x="1356" y="1224"/>
                </a:lnTo>
                <a:lnTo>
                  <a:pt x="1452" y="1248"/>
                </a:lnTo>
                <a:lnTo>
                  <a:pt x="1524" y="1260"/>
                </a:lnTo>
                <a:lnTo>
                  <a:pt x="1620" y="1224"/>
                </a:lnTo>
                <a:lnTo>
                  <a:pt x="1668" y="1188"/>
                </a:lnTo>
                <a:lnTo>
                  <a:pt x="1716" y="1140"/>
                </a:lnTo>
                <a:lnTo>
                  <a:pt x="1740" y="1068"/>
                </a:lnTo>
                <a:lnTo>
                  <a:pt x="1812" y="996"/>
                </a:lnTo>
                <a:lnTo>
                  <a:pt x="1836" y="924"/>
                </a:lnTo>
                <a:lnTo>
                  <a:pt x="1860" y="852"/>
                </a:lnTo>
                <a:lnTo>
                  <a:pt x="1872" y="780"/>
                </a:lnTo>
                <a:lnTo>
                  <a:pt x="1872" y="732"/>
                </a:lnTo>
                <a:lnTo>
                  <a:pt x="1848" y="696"/>
                </a:lnTo>
                <a:lnTo>
                  <a:pt x="1776" y="672"/>
                </a:lnTo>
                <a:lnTo>
                  <a:pt x="1704" y="660"/>
                </a:lnTo>
                <a:lnTo>
                  <a:pt x="1608" y="648"/>
                </a:lnTo>
                <a:lnTo>
                  <a:pt x="1536" y="636"/>
                </a:lnTo>
                <a:lnTo>
                  <a:pt x="1440" y="636"/>
                </a:lnTo>
                <a:lnTo>
                  <a:pt x="1344" y="624"/>
                </a:lnTo>
                <a:lnTo>
                  <a:pt x="1248" y="624"/>
                </a:lnTo>
                <a:lnTo>
                  <a:pt x="1176" y="624"/>
                </a:lnTo>
                <a:lnTo>
                  <a:pt x="1104" y="624"/>
                </a:lnTo>
                <a:lnTo>
                  <a:pt x="1032" y="636"/>
                </a:lnTo>
                <a:lnTo>
                  <a:pt x="960" y="648"/>
                </a:lnTo>
                <a:lnTo>
                  <a:pt x="924" y="684"/>
                </a:lnTo>
                <a:lnTo>
                  <a:pt x="912" y="720"/>
                </a:lnTo>
                <a:lnTo>
                  <a:pt x="900" y="768"/>
                </a:lnTo>
                <a:lnTo>
                  <a:pt x="936" y="816"/>
                </a:lnTo>
                <a:lnTo>
                  <a:pt x="1008" y="840"/>
                </a:lnTo>
                <a:lnTo>
                  <a:pt x="1128" y="852"/>
                </a:lnTo>
                <a:lnTo>
                  <a:pt x="1224" y="864"/>
                </a:lnTo>
                <a:lnTo>
                  <a:pt x="1296" y="876"/>
                </a:lnTo>
                <a:lnTo>
                  <a:pt x="1392" y="876"/>
                </a:lnTo>
                <a:lnTo>
                  <a:pt x="1488" y="864"/>
                </a:lnTo>
                <a:lnTo>
                  <a:pt x="1584" y="852"/>
                </a:lnTo>
                <a:lnTo>
                  <a:pt x="1680" y="840"/>
                </a:lnTo>
                <a:lnTo>
                  <a:pt x="1776" y="816"/>
                </a:lnTo>
                <a:lnTo>
                  <a:pt x="1872" y="792"/>
                </a:lnTo>
                <a:lnTo>
                  <a:pt x="1896" y="720"/>
                </a:lnTo>
                <a:lnTo>
                  <a:pt x="1920" y="672"/>
                </a:lnTo>
                <a:lnTo>
                  <a:pt x="1920" y="624"/>
                </a:lnTo>
                <a:lnTo>
                  <a:pt x="1908" y="552"/>
                </a:lnTo>
                <a:lnTo>
                  <a:pt x="1884" y="480"/>
                </a:lnTo>
                <a:lnTo>
                  <a:pt x="1812" y="408"/>
                </a:lnTo>
                <a:lnTo>
                  <a:pt x="1716" y="384"/>
                </a:lnTo>
                <a:lnTo>
                  <a:pt x="1680" y="360"/>
                </a:lnTo>
                <a:lnTo>
                  <a:pt x="1608" y="348"/>
                </a:lnTo>
                <a:lnTo>
                  <a:pt x="1488" y="336"/>
                </a:lnTo>
                <a:lnTo>
                  <a:pt x="1368" y="324"/>
                </a:lnTo>
                <a:lnTo>
                  <a:pt x="1224" y="300"/>
                </a:lnTo>
                <a:lnTo>
                  <a:pt x="1128" y="300"/>
                </a:lnTo>
                <a:lnTo>
                  <a:pt x="1056" y="300"/>
                </a:lnTo>
                <a:lnTo>
                  <a:pt x="1008" y="300"/>
                </a:lnTo>
                <a:lnTo>
                  <a:pt x="960" y="324"/>
                </a:lnTo>
                <a:lnTo>
                  <a:pt x="888" y="336"/>
                </a:lnTo>
                <a:lnTo>
                  <a:pt x="852" y="372"/>
                </a:lnTo>
                <a:lnTo>
                  <a:pt x="852" y="408"/>
                </a:lnTo>
                <a:lnTo>
                  <a:pt x="840" y="456"/>
                </a:lnTo>
                <a:lnTo>
                  <a:pt x="888" y="504"/>
                </a:lnTo>
                <a:lnTo>
                  <a:pt x="960" y="516"/>
                </a:lnTo>
                <a:lnTo>
                  <a:pt x="1032" y="516"/>
                </a:lnTo>
                <a:lnTo>
                  <a:pt x="1080" y="516"/>
                </a:lnTo>
                <a:lnTo>
                  <a:pt x="1152" y="516"/>
                </a:lnTo>
                <a:lnTo>
                  <a:pt x="1188" y="516"/>
                </a:lnTo>
                <a:lnTo>
                  <a:pt x="1284" y="504"/>
                </a:lnTo>
                <a:lnTo>
                  <a:pt x="1332" y="492"/>
                </a:lnTo>
                <a:lnTo>
                  <a:pt x="1380" y="468"/>
                </a:lnTo>
                <a:lnTo>
                  <a:pt x="1416" y="444"/>
                </a:lnTo>
                <a:lnTo>
                  <a:pt x="1440" y="396"/>
                </a:lnTo>
                <a:lnTo>
                  <a:pt x="1464" y="360"/>
                </a:lnTo>
                <a:lnTo>
                  <a:pt x="1464" y="324"/>
                </a:lnTo>
                <a:lnTo>
                  <a:pt x="1464" y="288"/>
                </a:lnTo>
                <a:lnTo>
                  <a:pt x="1440" y="252"/>
                </a:lnTo>
                <a:lnTo>
                  <a:pt x="1404" y="216"/>
                </a:lnTo>
                <a:lnTo>
                  <a:pt x="1380" y="180"/>
                </a:lnTo>
                <a:lnTo>
                  <a:pt x="1344" y="156"/>
                </a:lnTo>
                <a:lnTo>
                  <a:pt x="1308" y="144"/>
                </a:lnTo>
                <a:lnTo>
                  <a:pt x="1272" y="120"/>
                </a:lnTo>
                <a:lnTo>
                  <a:pt x="1236" y="120"/>
                </a:lnTo>
                <a:lnTo>
                  <a:pt x="1200" y="108"/>
                </a:lnTo>
                <a:lnTo>
                  <a:pt x="1164" y="108"/>
                </a:lnTo>
                <a:lnTo>
                  <a:pt x="1128" y="96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3000" y="3276600"/>
            <a:ext cx="4454525" cy="2628900"/>
            <a:chOff x="720" y="2064"/>
            <a:chExt cx="2806" cy="1656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720" y="3168"/>
              <a:ext cx="11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6637" name="Line 7"/>
            <p:cNvSpPr>
              <a:spLocks noChangeShapeType="1"/>
            </p:cNvSpPr>
            <p:nvPr/>
          </p:nvSpPr>
          <p:spPr bwMode="auto">
            <a:xfrm flipV="1">
              <a:off x="1920" y="2576"/>
              <a:ext cx="596" cy="6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Freeform 8"/>
            <p:cNvSpPr>
              <a:spLocks/>
            </p:cNvSpPr>
            <p:nvPr/>
          </p:nvSpPr>
          <p:spPr bwMode="auto">
            <a:xfrm>
              <a:off x="2496" y="2064"/>
              <a:ext cx="1030" cy="1656"/>
            </a:xfrm>
            <a:custGeom>
              <a:avLst/>
              <a:gdLst>
                <a:gd name="T0" fmla="*/ 156 w 1030"/>
                <a:gd name="T1" fmla="*/ 1656 h 1656"/>
                <a:gd name="T2" fmla="*/ 264 w 1030"/>
                <a:gd name="T3" fmla="*/ 1380 h 1656"/>
                <a:gd name="T4" fmla="*/ 336 w 1030"/>
                <a:gd name="T5" fmla="*/ 1356 h 1656"/>
                <a:gd name="T6" fmla="*/ 444 w 1030"/>
                <a:gd name="T7" fmla="*/ 1296 h 1656"/>
                <a:gd name="T8" fmla="*/ 516 w 1030"/>
                <a:gd name="T9" fmla="*/ 1272 h 1656"/>
                <a:gd name="T10" fmla="*/ 552 w 1030"/>
                <a:gd name="T11" fmla="*/ 1260 h 1656"/>
                <a:gd name="T12" fmla="*/ 804 w 1030"/>
                <a:gd name="T13" fmla="*/ 1272 h 1656"/>
                <a:gd name="T14" fmla="*/ 912 w 1030"/>
                <a:gd name="T15" fmla="*/ 1320 h 1656"/>
                <a:gd name="T16" fmla="*/ 900 w 1030"/>
                <a:gd name="T17" fmla="*/ 1380 h 1656"/>
                <a:gd name="T18" fmla="*/ 312 w 1030"/>
                <a:gd name="T19" fmla="*/ 1368 h 1656"/>
                <a:gd name="T20" fmla="*/ 180 w 1030"/>
                <a:gd name="T21" fmla="*/ 1332 h 1656"/>
                <a:gd name="T22" fmla="*/ 144 w 1030"/>
                <a:gd name="T23" fmla="*/ 1320 h 1656"/>
                <a:gd name="T24" fmla="*/ 48 w 1030"/>
                <a:gd name="T25" fmla="*/ 1176 h 1656"/>
                <a:gd name="T26" fmla="*/ 12 w 1030"/>
                <a:gd name="T27" fmla="*/ 1068 h 1656"/>
                <a:gd name="T28" fmla="*/ 0 w 1030"/>
                <a:gd name="T29" fmla="*/ 1032 h 1656"/>
                <a:gd name="T30" fmla="*/ 96 w 1030"/>
                <a:gd name="T31" fmla="*/ 960 h 1656"/>
                <a:gd name="T32" fmla="*/ 792 w 1030"/>
                <a:gd name="T33" fmla="*/ 972 h 1656"/>
                <a:gd name="T34" fmla="*/ 900 w 1030"/>
                <a:gd name="T35" fmla="*/ 1008 h 1656"/>
                <a:gd name="T36" fmla="*/ 912 w 1030"/>
                <a:gd name="T37" fmla="*/ 1044 h 1656"/>
                <a:gd name="T38" fmla="*/ 756 w 1030"/>
                <a:gd name="T39" fmla="*/ 1140 h 1656"/>
                <a:gd name="T40" fmla="*/ 492 w 1030"/>
                <a:gd name="T41" fmla="*/ 1104 h 1656"/>
                <a:gd name="T42" fmla="*/ 384 w 1030"/>
                <a:gd name="T43" fmla="*/ 1068 h 1656"/>
                <a:gd name="T44" fmla="*/ 348 w 1030"/>
                <a:gd name="T45" fmla="*/ 1056 h 1656"/>
                <a:gd name="T46" fmla="*/ 228 w 1030"/>
                <a:gd name="T47" fmla="*/ 984 h 1656"/>
                <a:gd name="T48" fmla="*/ 204 w 1030"/>
                <a:gd name="T49" fmla="*/ 948 h 1656"/>
                <a:gd name="T50" fmla="*/ 168 w 1030"/>
                <a:gd name="T51" fmla="*/ 924 h 1656"/>
                <a:gd name="T52" fmla="*/ 96 w 1030"/>
                <a:gd name="T53" fmla="*/ 768 h 1656"/>
                <a:gd name="T54" fmla="*/ 120 w 1030"/>
                <a:gd name="T55" fmla="*/ 660 h 1656"/>
                <a:gd name="T56" fmla="*/ 372 w 1030"/>
                <a:gd name="T57" fmla="*/ 588 h 1656"/>
                <a:gd name="T58" fmla="*/ 840 w 1030"/>
                <a:gd name="T59" fmla="*/ 600 h 1656"/>
                <a:gd name="T60" fmla="*/ 936 w 1030"/>
                <a:gd name="T61" fmla="*/ 624 h 1656"/>
                <a:gd name="T62" fmla="*/ 984 w 1030"/>
                <a:gd name="T63" fmla="*/ 720 h 1656"/>
                <a:gd name="T64" fmla="*/ 936 w 1030"/>
                <a:gd name="T65" fmla="*/ 732 h 1656"/>
                <a:gd name="T66" fmla="*/ 156 w 1030"/>
                <a:gd name="T67" fmla="*/ 720 h 1656"/>
                <a:gd name="T68" fmla="*/ 60 w 1030"/>
                <a:gd name="T69" fmla="*/ 564 h 1656"/>
                <a:gd name="T70" fmla="*/ 36 w 1030"/>
                <a:gd name="T71" fmla="*/ 492 h 1656"/>
                <a:gd name="T72" fmla="*/ 48 w 1030"/>
                <a:gd name="T73" fmla="*/ 360 h 1656"/>
                <a:gd name="T74" fmla="*/ 60 w 1030"/>
                <a:gd name="T75" fmla="*/ 324 h 1656"/>
                <a:gd name="T76" fmla="*/ 132 w 1030"/>
                <a:gd name="T77" fmla="*/ 276 h 1656"/>
                <a:gd name="T78" fmla="*/ 204 w 1030"/>
                <a:gd name="T79" fmla="*/ 252 h 1656"/>
                <a:gd name="T80" fmla="*/ 708 w 1030"/>
                <a:gd name="T81" fmla="*/ 288 h 1656"/>
                <a:gd name="T82" fmla="*/ 780 w 1030"/>
                <a:gd name="T83" fmla="*/ 312 h 1656"/>
                <a:gd name="T84" fmla="*/ 840 w 1030"/>
                <a:gd name="T85" fmla="*/ 324 h 1656"/>
                <a:gd name="T86" fmla="*/ 912 w 1030"/>
                <a:gd name="T87" fmla="*/ 348 h 1656"/>
                <a:gd name="T88" fmla="*/ 408 w 1030"/>
                <a:gd name="T89" fmla="*/ 384 h 1656"/>
                <a:gd name="T90" fmla="*/ 168 w 1030"/>
                <a:gd name="T91" fmla="*/ 288 h 1656"/>
                <a:gd name="T92" fmla="*/ 132 w 1030"/>
                <a:gd name="T93" fmla="*/ 264 h 1656"/>
                <a:gd name="T94" fmla="*/ 96 w 1030"/>
                <a:gd name="T95" fmla="*/ 240 h 1656"/>
                <a:gd name="T96" fmla="*/ 96 w 1030"/>
                <a:gd name="T97" fmla="*/ 96 h 1656"/>
                <a:gd name="T98" fmla="*/ 168 w 1030"/>
                <a:gd name="T99" fmla="*/ 72 h 1656"/>
                <a:gd name="T100" fmla="*/ 372 w 1030"/>
                <a:gd name="T101" fmla="*/ 36 h 1656"/>
                <a:gd name="T102" fmla="*/ 672 w 1030"/>
                <a:gd name="T103" fmla="*/ 0 h 1656"/>
                <a:gd name="T104" fmla="*/ 1008 w 1030"/>
                <a:gd name="T105" fmla="*/ 12 h 16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30"/>
                <a:gd name="T160" fmla="*/ 0 h 1656"/>
                <a:gd name="T161" fmla="*/ 1030 w 1030"/>
                <a:gd name="T162" fmla="*/ 1656 h 16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30" h="1656">
                  <a:moveTo>
                    <a:pt x="156" y="1656"/>
                  </a:moveTo>
                  <a:cubicBezTo>
                    <a:pt x="164" y="1564"/>
                    <a:pt x="158" y="1427"/>
                    <a:pt x="264" y="1380"/>
                  </a:cubicBezTo>
                  <a:cubicBezTo>
                    <a:pt x="287" y="1370"/>
                    <a:pt x="312" y="1364"/>
                    <a:pt x="336" y="1356"/>
                  </a:cubicBezTo>
                  <a:cubicBezTo>
                    <a:pt x="372" y="1344"/>
                    <a:pt x="409" y="1312"/>
                    <a:pt x="444" y="1296"/>
                  </a:cubicBezTo>
                  <a:cubicBezTo>
                    <a:pt x="467" y="1286"/>
                    <a:pt x="492" y="1280"/>
                    <a:pt x="516" y="1272"/>
                  </a:cubicBezTo>
                  <a:cubicBezTo>
                    <a:pt x="528" y="1268"/>
                    <a:pt x="552" y="1260"/>
                    <a:pt x="552" y="1260"/>
                  </a:cubicBezTo>
                  <a:cubicBezTo>
                    <a:pt x="636" y="1264"/>
                    <a:pt x="720" y="1265"/>
                    <a:pt x="804" y="1272"/>
                  </a:cubicBezTo>
                  <a:cubicBezTo>
                    <a:pt x="842" y="1275"/>
                    <a:pt x="876" y="1308"/>
                    <a:pt x="912" y="1320"/>
                  </a:cubicBezTo>
                  <a:cubicBezTo>
                    <a:pt x="924" y="1337"/>
                    <a:pt x="968" y="1379"/>
                    <a:pt x="900" y="1380"/>
                  </a:cubicBezTo>
                  <a:cubicBezTo>
                    <a:pt x="704" y="1384"/>
                    <a:pt x="508" y="1372"/>
                    <a:pt x="312" y="1368"/>
                  </a:cubicBezTo>
                  <a:cubicBezTo>
                    <a:pt x="227" y="1351"/>
                    <a:pt x="271" y="1362"/>
                    <a:pt x="180" y="1332"/>
                  </a:cubicBezTo>
                  <a:cubicBezTo>
                    <a:pt x="168" y="1328"/>
                    <a:pt x="144" y="1320"/>
                    <a:pt x="144" y="1320"/>
                  </a:cubicBezTo>
                  <a:cubicBezTo>
                    <a:pt x="112" y="1272"/>
                    <a:pt x="80" y="1224"/>
                    <a:pt x="48" y="1176"/>
                  </a:cubicBezTo>
                  <a:cubicBezTo>
                    <a:pt x="27" y="1144"/>
                    <a:pt x="24" y="1104"/>
                    <a:pt x="12" y="1068"/>
                  </a:cubicBezTo>
                  <a:cubicBezTo>
                    <a:pt x="8" y="1056"/>
                    <a:pt x="0" y="1032"/>
                    <a:pt x="0" y="1032"/>
                  </a:cubicBezTo>
                  <a:cubicBezTo>
                    <a:pt x="20" y="972"/>
                    <a:pt x="37" y="975"/>
                    <a:pt x="96" y="960"/>
                  </a:cubicBezTo>
                  <a:cubicBezTo>
                    <a:pt x="328" y="964"/>
                    <a:pt x="560" y="961"/>
                    <a:pt x="792" y="972"/>
                  </a:cubicBezTo>
                  <a:cubicBezTo>
                    <a:pt x="830" y="974"/>
                    <a:pt x="900" y="1008"/>
                    <a:pt x="900" y="1008"/>
                  </a:cubicBezTo>
                  <a:cubicBezTo>
                    <a:pt x="904" y="1020"/>
                    <a:pt x="916" y="1032"/>
                    <a:pt x="912" y="1044"/>
                  </a:cubicBezTo>
                  <a:cubicBezTo>
                    <a:pt x="881" y="1136"/>
                    <a:pt x="834" y="1121"/>
                    <a:pt x="756" y="1140"/>
                  </a:cubicBezTo>
                  <a:cubicBezTo>
                    <a:pt x="639" y="1132"/>
                    <a:pt x="588" y="1133"/>
                    <a:pt x="492" y="1104"/>
                  </a:cubicBezTo>
                  <a:cubicBezTo>
                    <a:pt x="492" y="1104"/>
                    <a:pt x="402" y="1074"/>
                    <a:pt x="384" y="1068"/>
                  </a:cubicBezTo>
                  <a:cubicBezTo>
                    <a:pt x="372" y="1064"/>
                    <a:pt x="348" y="1056"/>
                    <a:pt x="348" y="1056"/>
                  </a:cubicBezTo>
                  <a:cubicBezTo>
                    <a:pt x="307" y="1025"/>
                    <a:pt x="270" y="1012"/>
                    <a:pt x="228" y="984"/>
                  </a:cubicBezTo>
                  <a:cubicBezTo>
                    <a:pt x="220" y="972"/>
                    <a:pt x="214" y="958"/>
                    <a:pt x="204" y="948"/>
                  </a:cubicBezTo>
                  <a:cubicBezTo>
                    <a:pt x="194" y="938"/>
                    <a:pt x="177" y="935"/>
                    <a:pt x="168" y="924"/>
                  </a:cubicBezTo>
                  <a:cubicBezTo>
                    <a:pt x="122" y="871"/>
                    <a:pt x="112" y="832"/>
                    <a:pt x="96" y="768"/>
                  </a:cubicBezTo>
                  <a:cubicBezTo>
                    <a:pt x="96" y="767"/>
                    <a:pt x="108" y="676"/>
                    <a:pt x="120" y="660"/>
                  </a:cubicBezTo>
                  <a:cubicBezTo>
                    <a:pt x="167" y="601"/>
                    <a:pt x="322" y="592"/>
                    <a:pt x="372" y="588"/>
                  </a:cubicBezTo>
                  <a:cubicBezTo>
                    <a:pt x="528" y="592"/>
                    <a:pt x="684" y="590"/>
                    <a:pt x="840" y="600"/>
                  </a:cubicBezTo>
                  <a:cubicBezTo>
                    <a:pt x="873" y="602"/>
                    <a:pt x="936" y="624"/>
                    <a:pt x="936" y="624"/>
                  </a:cubicBezTo>
                  <a:cubicBezTo>
                    <a:pt x="958" y="639"/>
                    <a:pt x="1030" y="683"/>
                    <a:pt x="984" y="720"/>
                  </a:cubicBezTo>
                  <a:cubicBezTo>
                    <a:pt x="971" y="730"/>
                    <a:pt x="952" y="728"/>
                    <a:pt x="936" y="732"/>
                  </a:cubicBezTo>
                  <a:cubicBezTo>
                    <a:pt x="676" y="728"/>
                    <a:pt x="416" y="728"/>
                    <a:pt x="156" y="720"/>
                  </a:cubicBezTo>
                  <a:cubicBezTo>
                    <a:pt x="100" y="718"/>
                    <a:pt x="73" y="604"/>
                    <a:pt x="60" y="564"/>
                  </a:cubicBezTo>
                  <a:cubicBezTo>
                    <a:pt x="52" y="540"/>
                    <a:pt x="36" y="492"/>
                    <a:pt x="36" y="492"/>
                  </a:cubicBezTo>
                  <a:cubicBezTo>
                    <a:pt x="40" y="448"/>
                    <a:pt x="42" y="404"/>
                    <a:pt x="48" y="360"/>
                  </a:cubicBezTo>
                  <a:cubicBezTo>
                    <a:pt x="50" y="347"/>
                    <a:pt x="51" y="333"/>
                    <a:pt x="60" y="324"/>
                  </a:cubicBezTo>
                  <a:cubicBezTo>
                    <a:pt x="80" y="304"/>
                    <a:pt x="108" y="292"/>
                    <a:pt x="132" y="276"/>
                  </a:cubicBezTo>
                  <a:cubicBezTo>
                    <a:pt x="153" y="262"/>
                    <a:pt x="204" y="252"/>
                    <a:pt x="204" y="252"/>
                  </a:cubicBezTo>
                  <a:cubicBezTo>
                    <a:pt x="375" y="260"/>
                    <a:pt x="538" y="274"/>
                    <a:pt x="708" y="288"/>
                  </a:cubicBezTo>
                  <a:cubicBezTo>
                    <a:pt x="732" y="296"/>
                    <a:pt x="755" y="307"/>
                    <a:pt x="780" y="312"/>
                  </a:cubicBezTo>
                  <a:cubicBezTo>
                    <a:pt x="800" y="316"/>
                    <a:pt x="820" y="319"/>
                    <a:pt x="840" y="324"/>
                  </a:cubicBezTo>
                  <a:cubicBezTo>
                    <a:pt x="864" y="331"/>
                    <a:pt x="912" y="348"/>
                    <a:pt x="912" y="348"/>
                  </a:cubicBezTo>
                  <a:cubicBezTo>
                    <a:pt x="864" y="492"/>
                    <a:pt x="475" y="386"/>
                    <a:pt x="408" y="384"/>
                  </a:cubicBezTo>
                  <a:cubicBezTo>
                    <a:pt x="313" y="365"/>
                    <a:pt x="247" y="341"/>
                    <a:pt x="168" y="288"/>
                  </a:cubicBezTo>
                  <a:cubicBezTo>
                    <a:pt x="156" y="280"/>
                    <a:pt x="144" y="272"/>
                    <a:pt x="132" y="264"/>
                  </a:cubicBezTo>
                  <a:cubicBezTo>
                    <a:pt x="120" y="256"/>
                    <a:pt x="96" y="240"/>
                    <a:pt x="96" y="240"/>
                  </a:cubicBezTo>
                  <a:cubicBezTo>
                    <a:pt x="80" y="192"/>
                    <a:pt x="61" y="151"/>
                    <a:pt x="96" y="96"/>
                  </a:cubicBezTo>
                  <a:cubicBezTo>
                    <a:pt x="110" y="75"/>
                    <a:pt x="144" y="80"/>
                    <a:pt x="168" y="72"/>
                  </a:cubicBezTo>
                  <a:cubicBezTo>
                    <a:pt x="235" y="50"/>
                    <a:pt x="301" y="44"/>
                    <a:pt x="372" y="36"/>
                  </a:cubicBezTo>
                  <a:cubicBezTo>
                    <a:pt x="465" y="5"/>
                    <a:pt x="574" y="10"/>
                    <a:pt x="672" y="0"/>
                  </a:cubicBezTo>
                  <a:cubicBezTo>
                    <a:pt x="784" y="4"/>
                    <a:pt x="1008" y="12"/>
                    <a:pt x="1008" y="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581400"/>
            <a:ext cx="6883400" cy="2816225"/>
            <a:chOff x="432" y="2256"/>
            <a:chExt cx="4336" cy="1774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432" y="3744"/>
              <a:ext cx="184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6634" name="Freeform 11"/>
            <p:cNvSpPr>
              <a:spLocks/>
            </p:cNvSpPr>
            <p:nvPr/>
          </p:nvSpPr>
          <p:spPr bwMode="auto">
            <a:xfrm>
              <a:off x="3552" y="2256"/>
              <a:ext cx="1216" cy="1272"/>
            </a:xfrm>
            <a:custGeom>
              <a:avLst/>
              <a:gdLst>
                <a:gd name="T0" fmla="*/ 28 w 1216"/>
                <a:gd name="T1" fmla="*/ 1272 h 1272"/>
                <a:gd name="T2" fmla="*/ 4 w 1216"/>
                <a:gd name="T3" fmla="*/ 768 h 1272"/>
                <a:gd name="T4" fmla="*/ 40 w 1216"/>
                <a:gd name="T5" fmla="*/ 780 h 1272"/>
                <a:gd name="T6" fmla="*/ 112 w 1216"/>
                <a:gd name="T7" fmla="*/ 828 h 1272"/>
                <a:gd name="T8" fmla="*/ 148 w 1216"/>
                <a:gd name="T9" fmla="*/ 852 h 1272"/>
                <a:gd name="T10" fmla="*/ 244 w 1216"/>
                <a:gd name="T11" fmla="*/ 960 h 1272"/>
                <a:gd name="T12" fmla="*/ 316 w 1216"/>
                <a:gd name="T13" fmla="*/ 1008 h 1272"/>
                <a:gd name="T14" fmla="*/ 352 w 1216"/>
                <a:gd name="T15" fmla="*/ 1032 h 1272"/>
                <a:gd name="T16" fmla="*/ 400 w 1216"/>
                <a:gd name="T17" fmla="*/ 528 h 1272"/>
                <a:gd name="T18" fmla="*/ 448 w 1216"/>
                <a:gd name="T19" fmla="*/ 552 h 1272"/>
                <a:gd name="T20" fmla="*/ 520 w 1216"/>
                <a:gd name="T21" fmla="*/ 600 h 1272"/>
                <a:gd name="T22" fmla="*/ 700 w 1216"/>
                <a:gd name="T23" fmla="*/ 708 h 1272"/>
                <a:gd name="T24" fmla="*/ 736 w 1216"/>
                <a:gd name="T25" fmla="*/ 744 h 1272"/>
                <a:gd name="T26" fmla="*/ 760 w 1216"/>
                <a:gd name="T27" fmla="*/ 708 h 1272"/>
                <a:gd name="T28" fmla="*/ 772 w 1216"/>
                <a:gd name="T29" fmla="*/ 528 h 1272"/>
                <a:gd name="T30" fmla="*/ 688 w 1216"/>
                <a:gd name="T31" fmla="*/ 264 h 1272"/>
                <a:gd name="T32" fmla="*/ 784 w 1216"/>
                <a:gd name="T33" fmla="*/ 252 h 1272"/>
                <a:gd name="T34" fmla="*/ 820 w 1216"/>
                <a:gd name="T35" fmla="*/ 288 h 1272"/>
                <a:gd name="T36" fmla="*/ 928 w 1216"/>
                <a:gd name="T37" fmla="*/ 360 h 1272"/>
                <a:gd name="T38" fmla="*/ 964 w 1216"/>
                <a:gd name="T39" fmla="*/ 372 h 1272"/>
                <a:gd name="T40" fmla="*/ 1216 w 1216"/>
                <a:gd name="T41" fmla="*/ 456 h 1272"/>
                <a:gd name="T42" fmla="*/ 1108 w 1216"/>
                <a:gd name="T43" fmla="*/ 156 h 1272"/>
                <a:gd name="T44" fmla="*/ 1072 w 1216"/>
                <a:gd name="T45" fmla="*/ 48 h 1272"/>
                <a:gd name="T46" fmla="*/ 1060 w 1216"/>
                <a:gd name="T47" fmla="*/ 0 h 12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16"/>
                <a:gd name="T73" fmla="*/ 0 h 1272"/>
                <a:gd name="T74" fmla="*/ 1216 w 1216"/>
                <a:gd name="T75" fmla="*/ 1272 h 12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16" h="1272">
                  <a:moveTo>
                    <a:pt x="28" y="1272"/>
                  </a:moveTo>
                  <a:cubicBezTo>
                    <a:pt x="23" y="1185"/>
                    <a:pt x="0" y="817"/>
                    <a:pt x="4" y="768"/>
                  </a:cubicBezTo>
                  <a:cubicBezTo>
                    <a:pt x="5" y="755"/>
                    <a:pt x="29" y="774"/>
                    <a:pt x="40" y="780"/>
                  </a:cubicBezTo>
                  <a:cubicBezTo>
                    <a:pt x="65" y="794"/>
                    <a:pt x="88" y="812"/>
                    <a:pt x="112" y="828"/>
                  </a:cubicBezTo>
                  <a:cubicBezTo>
                    <a:pt x="124" y="836"/>
                    <a:pt x="148" y="852"/>
                    <a:pt x="148" y="852"/>
                  </a:cubicBezTo>
                  <a:cubicBezTo>
                    <a:pt x="191" y="916"/>
                    <a:pt x="162" y="878"/>
                    <a:pt x="244" y="960"/>
                  </a:cubicBezTo>
                  <a:cubicBezTo>
                    <a:pt x="264" y="980"/>
                    <a:pt x="292" y="992"/>
                    <a:pt x="316" y="1008"/>
                  </a:cubicBezTo>
                  <a:cubicBezTo>
                    <a:pt x="328" y="1016"/>
                    <a:pt x="352" y="1032"/>
                    <a:pt x="352" y="1032"/>
                  </a:cubicBezTo>
                  <a:cubicBezTo>
                    <a:pt x="548" y="967"/>
                    <a:pt x="333" y="1051"/>
                    <a:pt x="400" y="528"/>
                  </a:cubicBezTo>
                  <a:cubicBezTo>
                    <a:pt x="402" y="510"/>
                    <a:pt x="433" y="543"/>
                    <a:pt x="448" y="552"/>
                  </a:cubicBezTo>
                  <a:cubicBezTo>
                    <a:pt x="473" y="567"/>
                    <a:pt x="496" y="584"/>
                    <a:pt x="520" y="600"/>
                  </a:cubicBezTo>
                  <a:cubicBezTo>
                    <a:pt x="578" y="639"/>
                    <a:pt x="633" y="686"/>
                    <a:pt x="700" y="708"/>
                  </a:cubicBezTo>
                  <a:cubicBezTo>
                    <a:pt x="712" y="720"/>
                    <a:pt x="719" y="744"/>
                    <a:pt x="736" y="744"/>
                  </a:cubicBezTo>
                  <a:cubicBezTo>
                    <a:pt x="750" y="744"/>
                    <a:pt x="758" y="722"/>
                    <a:pt x="760" y="708"/>
                  </a:cubicBezTo>
                  <a:cubicBezTo>
                    <a:pt x="770" y="649"/>
                    <a:pt x="768" y="588"/>
                    <a:pt x="772" y="528"/>
                  </a:cubicBezTo>
                  <a:cubicBezTo>
                    <a:pt x="759" y="437"/>
                    <a:pt x="740" y="341"/>
                    <a:pt x="688" y="264"/>
                  </a:cubicBezTo>
                  <a:cubicBezTo>
                    <a:pt x="720" y="260"/>
                    <a:pt x="752" y="246"/>
                    <a:pt x="784" y="252"/>
                  </a:cubicBezTo>
                  <a:cubicBezTo>
                    <a:pt x="801" y="255"/>
                    <a:pt x="807" y="278"/>
                    <a:pt x="820" y="288"/>
                  </a:cubicBezTo>
                  <a:cubicBezTo>
                    <a:pt x="854" y="315"/>
                    <a:pt x="892" y="336"/>
                    <a:pt x="928" y="360"/>
                  </a:cubicBezTo>
                  <a:cubicBezTo>
                    <a:pt x="939" y="367"/>
                    <a:pt x="953" y="366"/>
                    <a:pt x="964" y="372"/>
                  </a:cubicBezTo>
                  <a:cubicBezTo>
                    <a:pt x="1044" y="412"/>
                    <a:pt x="1128" y="434"/>
                    <a:pt x="1216" y="456"/>
                  </a:cubicBezTo>
                  <a:cubicBezTo>
                    <a:pt x="1189" y="349"/>
                    <a:pt x="1142" y="259"/>
                    <a:pt x="1108" y="156"/>
                  </a:cubicBezTo>
                  <a:cubicBezTo>
                    <a:pt x="1096" y="120"/>
                    <a:pt x="1084" y="84"/>
                    <a:pt x="1072" y="48"/>
                  </a:cubicBezTo>
                  <a:cubicBezTo>
                    <a:pt x="1067" y="32"/>
                    <a:pt x="1060" y="0"/>
                    <a:pt x="1060" y="0"/>
                  </a:cubicBezTo>
                </a:path>
              </a:pathLst>
            </a:custGeom>
            <a:noFill/>
            <a:ln w="50800">
              <a:solidFill>
                <a:srgbClr val="00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2"/>
            <p:cNvSpPr>
              <a:spLocks noChangeShapeType="1"/>
            </p:cNvSpPr>
            <p:nvPr/>
          </p:nvSpPr>
          <p:spPr bwMode="auto">
            <a:xfrm flipV="1">
              <a:off x="2304" y="3216"/>
              <a:ext cx="120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autoUpdateAnimBg="0"/>
      <p:bldP spid="2560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Quaternary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696200" cy="1905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latin typeface="Comic Sans MS" pitchFamily="66" charset="0"/>
              </a:rPr>
              <a:t>Composed of 2 or more </a:t>
            </a:r>
            <a:r>
              <a:rPr lang="en-US" sz="3600" b="1" smtClean="0">
                <a:solidFill>
                  <a:srgbClr val="333399"/>
                </a:solidFill>
                <a:latin typeface="Comic Sans MS" pitchFamily="66" charset="0"/>
              </a:rPr>
              <a:t>“subunits”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269E0A"/>
                </a:solidFill>
                <a:latin typeface="Comic Sans MS" pitchFamily="66" charset="0"/>
              </a:rPr>
              <a:t>Globular in shape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9900CC"/>
                </a:solidFill>
                <a:latin typeface="Comic Sans MS" pitchFamily="66" charset="0"/>
              </a:rPr>
              <a:t>Form in Aqueous environments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CC0000"/>
                </a:solidFill>
                <a:latin typeface="Comic Sans MS" pitchFamily="66" charset="0"/>
              </a:rPr>
              <a:t>Example: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 (hemoglobin)</a:t>
            </a:r>
            <a:endParaRPr lang="en-US" sz="3600" b="1" smtClean="0">
              <a:latin typeface="Comic Sans MS" pitchFamily="66" charset="0"/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449EC-8258-42F7-880F-5F285529FE15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4495800"/>
            <a:ext cx="2135188" cy="1371600"/>
            <a:chOff x="3168" y="2640"/>
            <a:chExt cx="1345" cy="86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600" y="2928"/>
              <a:ext cx="91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subunits</a:t>
              </a:r>
            </a:p>
          </p:txBody>
        </p:sp>
        <p:sp>
          <p:nvSpPr>
            <p:cNvPr id="27673" name="Line 6"/>
            <p:cNvSpPr>
              <a:spLocks noChangeShapeType="1"/>
            </p:cNvSpPr>
            <p:nvPr/>
          </p:nvSpPr>
          <p:spPr bwMode="auto">
            <a:xfrm flipV="1">
              <a:off x="3168" y="3232"/>
              <a:ext cx="496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Line 7"/>
            <p:cNvSpPr>
              <a:spLocks noChangeShapeType="1"/>
            </p:cNvSpPr>
            <p:nvPr/>
          </p:nvSpPr>
          <p:spPr bwMode="auto">
            <a:xfrm>
              <a:off x="3168" y="2640"/>
              <a:ext cx="448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1200" y="4114800"/>
            <a:ext cx="2971800" cy="2438400"/>
            <a:chOff x="1728" y="2160"/>
            <a:chExt cx="2736" cy="2352"/>
          </a:xfrm>
        </p:grpSpPr>
        <p:grpSp>
          <p:nvGrpSpPr>
            <p:cNvPr id="27656" name="Group 9"/>
            <p:cNvGrpSpPr>
              <a:grpSpLocks/>
            </p:cNvGrpSpPr>
            <p:nvPr/>
          </p:nvGrpSpPr>
          <p:grpSpPr bwMode="auto">
            <a:xfrm>
              <a:off x="1728" y="3312"/>
              <a:ext cx="1392" cy="1200"/>
              <a:chOff x="1728" y="2112"/>
              <a:chExt cx="1392" cy="1200"/>
            </a:xfrm>
          </p:grpSpPr>
          <p:sp>
            <p:nvSpPr>
              <p:cNvPr id="27669" name="Freeform 10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Freeform 11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Freeform 12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7" name="Group 13"/>
            <p:cNvGrpSpPr>
              <a:grpSpLocks/>
            </p:cNvGrpSpPr>
            <p:nvPr/>
          </p:nvGrpSpPr>
          <p:grpSpPr bwMode="auto">
            <a:xfrm>
              <a:off x="3072" y="2160"/>
              <a:ext cx="1392" cy="1200"/>
              <a:chOff x="1728" y="2112"/>
              <a:chExt cx="1392" cy="1200"/>
            </a:xfrm>
          </p:grpSpPr>
          <p:sp>
            <p:nvSpPr>
              <p:cNvPr id="27666" name="Freeform 14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5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Freeform 16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8" name="Group 17"/>
            <p:cNvGrpSpPr>
              <a:grpSpLocks/>
            </p:cNvGrpSpPr>
            <p:nvPr/>
          </p:nvGrpSpPr>
          <p:grpSpPr bwMode="auto">
            <a:xfrm>
              <a:off x="1824" y="2208"/>
              <a:ext cx="1392" cy="1200"/>
              <a:chOff x="1728" y="2112"/>
              <a:chExt cx="1392" cy="1200"/>
            </a:xfrm>
          </p:grpSpPr>
          <p:sp>
            <p:nvSpPr>
              <p:cNvPr id="27663" name="Freeform 18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9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Freeform 20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9" name="Group 21"/>
            <p:cNvGrpSpPr>
              <a:grpSpLocks/>
            </p:cNvGrpSpPr>
            <p:nvPr/>
          </p:nvGrpSpPr>
          <p:grpSpPr bwMode="auto">
            <a:xfrm>
              <a:off x="3072" y="3264"/>
              <a:ext cx="1392" cy="1200"/>
              <a:chOff x="1728" y="2112"/>
              <a:chExt cx="1392" cy="1200"/>
            </a:xfrm>
          </p:grpSpPr>
          <p:sp>
            <p:nvSpPr>
              <p:cNvPr id="27660" name="Freeform 22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23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Freeform 24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7DB0D-C9C3-4178-A033-1AD6EE7A18F9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(C)</a:t>
            </a:r>
            <a:endParaRPr lang="en-US" sz="5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162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 valence electrons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30000"/>
              </a:lnSpc>
              <a:buFontTx/>
              <a:buNone/>
              <a:defRPr/>
            </a:pP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forms strong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covalent bonds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MILLIONS of carbon structures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	CH</a:t>
            </a:r>
            <a:r>
              <a:rPr lang="en-US" sz="3200" b="1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(methane)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0D69B-9F1C-4EF5-909B-109D7B0E575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830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 types: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 smtClean="0">
                <a:latin typeface="Comic Sans MS" pitchFamily="66" charset="0"/>
              </a:rPr>
              <a:t>	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a. Deoxyribonucleic acid (DNA-		   double helix)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b. Ribonucleic acid (RNA-single       	   strand)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Building blocks: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F5FFE-4295-43AC-B4B7-210D52B79E6D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 include: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phosphate group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pentose sugar (5-carbon)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 (A)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thymine (T) DNA only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uracil</a:t>
            </a:r>
            <a:r>
              <a:rPr lang="en-US" sz="32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(U) RNA only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 (C)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guanine (G)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82DB6-D6A8-4322-A358-90064E3C6DC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Nucleotide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EED83-50EF-4B39-8F19-8E2EF18F76B5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8800" y="1433513"/>
            <a:ext cx="2235200" cy="2732087"/>
            <a:chOff x="352" y="903"/>
            <a:chExt cx="1408" cy="1721"/>
          </a:xfrm>
        </p:grpSpPr>
        <p:sp>
          <p:nvSpPr>
            <p:cNvPr id="31767" name="Oval 5"/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6"/>
            <p:cNvSpPr>
              <a:spLocks noChangeArrowheads="1"/>
            </p:cNvSpPr>
            <p:nvPr/>
          </p:nvSpPr>
          <p:spPr bwMode="auto">
            <a:xfrm>
              <a:off x="471" y="1566"/>
              <a:ext cx="918" cy="9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>
                  <a:latin typeface="Arial" charset="0"/>
                </a:rPr>
                <a:t>     O</a:t>
              </a:r>
            </a:p>
            <a:p>
              <a:pPr eaLnBrk="0" hangingPunct="0"/>
              <a:r>
                <a:rPr lang="en-US" sz="3200" b="1">
                  <a:latin typeface="Arial" charset="0"/>
                </a:rPr>
                <a:t>O=P-O</a:t>
              </a:r>
            </a:p>
            <a:p>
              <a:pPr eaLnBrk="0" hangingPunct="0"/>
              <a:r>
                <a:rPr lang="en-US" sz="3200" b="1">
                  <a:latin typeface="Arial" charset="0"/>
                </a:rPr>
                <a:t>     O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375" y="903"/>
              <a:ext cx="109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Phosphate</a:t>
              </a:r>
            </a:p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Group</a:t>
              </a:r>
            </a:p>
          </p:txBody>
        </p:sp>
        <p:sp>
          <p:nvSpPr>
            <p:cNvPr id="31770" name="Line 8"/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9"/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10"/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59400" y="2006600"/>
            <a:ext cx="3781425" cy="3598863"/>
            <a:chOff x="3376" y="1264"/>
            <a:chExt cx="2382" cy="2267"/>
          </a:xfrm>
        </p:grpSpPr>
        <p:sp>
          <p:nvSpPr>
            <p:cNvPr id="31763" name="AutoShape 12"/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Rectangle 13"/>
            <p:cNvSpPr>
              <a:spLocks noChangeArrowheads="1"/>
            </p:cNvSpPr>
            <p:nvPr/>
          </p:nvSpPr>
          <p:spPr bwMode="auto">
            <a:xfrm>
              <a:off x="4023" y="2746"/>
              <a:ext cx="2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N</a:t>
              </a:r>
            </a:p>
          </p:txBody>
        </p:sp>
        <p:sp>
          <p:nvSpPr>
            <p:cNvPr id="31765" name="Line 14"/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023" y="3015"/>
              <a:ext cx="173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Nitrogenous base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(A, G, C, or T)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00113" y="2797175"/>
            <a:ext cx="5159375" cy="4021138"/>
            <a:chOff x="567" y="1762"/>
            <a:chExt cx="3250" cy="2533"/>
          </a:xfrm>
        </p:grpSpPr>
        <p:sp>
          <p:nvSpPr>
            <p:cNvPr id="31753" name="Rectangle 17"/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CH2</a:t>
              </a:r>
            </a:p>
          </p:txBody>
        </p:sp>
        <p:sp>
          <p:nvSpPr>
            <p:cNvPr id="31754" name="Line 18"/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19"/>
            <p:cNvSpPr>
              <a:spLocks noChangeArrowheads="1"/>
            </p:cNvSpPr>
            <p:nvPr/>
          </p:nvSpPr>
          <p:spPr bwMode="auto">
            <a:xfrm>
              <a:off x="2583" y="2410"/>
              <a:ext cx="28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O</a:t>
              </a:r>
            </a:p>
          </p:txBody>
        </p:sp>
        <p:sp>
          <p:nvSpPr>
            <p:cNvPr id="31756" name="Rectangle 20"/>
            <p:cNvSpPr>
              <a:spLocks noChangeArrowheads="1"/>
            </p:cNvSpPr>
            <p:nvPr/>
          </p:nvSpPr>
          <p:spPr bwMode="auto">
            <a:xfrm>
              <a:off x="3456" y="3168"/>
              <a:ext cx="3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1757" name="Rectangle 21"/>
            <p:cNvSpPr>
              <a:spLocks noChangeArrowheads="1"/>
            </p:cNvSpPr>
            <p:nvPr/>
          </p:nvSpPr>
          <p:spPr bwMode="auto">
            <a:xfrm>
              <a:off x="1680" y="3216"/>
              <a:ext cx="3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1758" name="Rectangle 22"/>
            <p:cNvSpPr>
              <a:spLocks noChangeArrowheads="1"/>
            </p:cNvSpPr>
            <p:nvPr/>
          </p:nvSpPr>
          <p:spPr bwMode="auto">
            <a:xfrm>
              <a:off x="2007" y="3970"/>
              <a:ext cx="3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1759" name="Rectangle 23"/>
            <p:cNvSpPr>
              <a:spLocks noChangeArrowheads="1"/>
            </p:cNvSpPr>
            <p:nvPr/>
          </p:nvSpPr>
          <p:spPr bwMode="auto">
            <a:xfrm>
              <a:off x="3015" y="3970"/>
              <a:ext cx="3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1760" name="Rectangle 24"/>
            <p:cNvSpPr>
              <a:spLocks noChangeArrowheads="1"/>
            </p:cNvSpPr>
            <p:nvPr/>
          </p:nvSpPr>
          <p:spPr bwMode="auto">
            <a:xfrm>
              <a:off x="1863" y="1762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8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67" y="3543"/>
              <a:ext cx="1373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Sugar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(deoxyribose)</a:t>
              </a:r>
            </a:p>
          </p:txBody>
        </p:sp>
        <p:sp>
          <p:nvSpPr>
            <p:cNvPr id="31762" name="AutoShape 26"/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- double helix</a:t>
            </a:r>
            <a:endParaRPr lang="en-US" smtClean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E980B-1605-4F19-8EFB-E5B6C8253D51}" type="slidenum">
              <a:rPr lang="en-US"/>
              <a:pPr/>
              <a:t>33</a:t>
            </a:fld>
            <a:endParaRPr lang="en-US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1300" y="990600"/>
            <a:ext cx="2933700" cy="5854700"/>
            <a:chOff x="152" y="624"/>
            <a:chExt cx="1848" cy="3688"/>
          </a:xfrm>
        </p:grpSpPr>
        <p:sp>
          <p:nvSpPr>
            <p:cNvPr id="32826" name="Line 5"/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Line 6"/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Oval 7"/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9" name="Oval 8"/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Oval 9"/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Line 11"/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Line 12"/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Line 13"/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5" name="Line 14"/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Line 15"/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7" name="Line 16"/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8" name="Rectangle 17"/>
            <p:cNvSpPr>
              <a:spLocks noChangeArrowheads="1"/>
            </p:cNvSpPr>
            <p:nvPr/>
          </p:nvSpPr>
          <p:spPr bwMode="auto">
            <a:xfrm>
              <a:off x="327" y="2698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39" name="Rectangle 18"/>
            <p:cNvSpPr>
              <a:spLocks noChangeArrowheads="1"/>
            </p:cNvSpPr>
            <p:nvPr/>
          </p:nvSpPr>
          <p:spPr bwMode="auto">
            <a:xfrm>
              <a:off x="327" y="1498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40" name="Rectangle 19"/>
            <p:cNvSpPr>
              <a:spLocks noChangeArrowheads="1"/>
            </p:cNvSpPr>
            <p:nvPr/>
          </p:nvSpPr>
          <p:spPr bwMode="auto">
            <a:xfrm>
              <a:off x="279" y="3850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41" name="Line 20"/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Rectangle 21"/>
            <p:cNvSpPr>
              <a:spLocks noChangeArrowheads="1"/>
            </p:cNvSpPr>
            <p:nvPr/>
          </p:nvSpPr>
          <p:spPr bwMode="auto">
            <a:xfrm>
              <a:off x="1248" y="672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43" name="Rectangle 22"/>
            <p:cNvSpPr>
              <a:spLocks noChangeArrowheads="1"/>
            </p:cNvSpPr>
            <p:nvPr/>
          </p:nvSpPr>
          <p:spPr bwMode="auto">
            <a:xfrm>
              <a:off x="1248" y="1872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44" name="Rectangle 23"/>
            <p:cNvSpPr>
              <a:spLocks noChangeArrowheads="1"/>
            </p:cNvSpPr>
            <p:nvPr/>
          </p:nvSpPr>
          <p:spPr bwMode="auto">
            <a:xfrm>
              <a:off x="1248" y="3216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45" name="Rectangle 24"/>
            <p:cNvSpPr>
              <a:spLocks noChangeArrowheads="1"/>
            </p:cNvSpPr>
            <p:nvPr/>
          </p:nvSpPr>
          <p:spPr bwMode="auto">
            <a:xfrm>
              <a:off x="1527" y="201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46" name="Rectangle 25"/>
            <p:cNvSpPr>
              <a:spLocks noChangeArrowheads="1"/>
            </p:cNvSpPr>
            <p:nvPr/>
          </p:nvSpPr>
          <p:spPr bwMode="auto">
            <a:xfrm>
              <a:off x="1575" y="249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47" name="Rectangle 26"/>
            <p:cNvSpPr>
              <a:spLocks noChangeArrowheads="1"/>
            </p:cNvSpPr>
            <p:nvPr/>
          </p:nvSpPr>
          <p:spPr bwMode="auto">
            <a:xfrm>
              <a:off x="1095" y="2592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48" name="Rectangle 27"/>
            <p:cNvSpPr>
              <a:spLocks noChangeArrowheads="1"/>
            </p:cNvSpPr>
            <p:nvPr/>
          </p:nvSpPr>
          <p:spPr bwMode="auto">
            <a:xfrm>
              <a:off x="903" y="225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49" name="Rectangle 28"/>
            <p:cNvSpPr>
              <a:spLocks noChangeArrowheads="1"/>
            </p:cNvSpPr>
            <p:nvPr/>
          </p:nvSpPr>
          <p:spPr bwMode="auto">
            <a:xfrm>
              <a:off x="903" y="1824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50" name="Rectangle 29"/>
            <p:cNvSpPr>
              <a:spLocks noChangeArrowheads="1"/>
            </p:cNvSpPr>
            <p:nvPr/>
          </p:nvSpPr>
          <p:spPr bwMode="auto">
            <a:xfrm>
              <a:off x="951" y="3120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51" name="Rectangle 30"/>
            <p:cNvSpPr>
              <a:spLocks noChangeArrowheads="1"/>
            </p:cNvSpPr>
            <p:nvPr/>
          </p:nvSpPr>
          <p:spPr bwMode="auto">
            <a:xfrm>
              <a:off x="1095" y="393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52" name="Rectangle 31"/>
            <p:cNvSpPr>
              <a:spLocks noChangeArrowheads="1"/>
            </p:cNvSpPr>
            <p:nvPr/>
          </p:nvSpPr>
          <p:spPr bwMode="auto">
            <a:xfrm>
              <a:off x="1047" y="1392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53" name="Line 32"/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Line 33"/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5" name="Rectangle 34"/>
            <p:cNvSpPr>
              <a:spLocks noChangeArrowheads="1"/>
            </p:cNvSpPr>
            <p:nvPr/>
          </p:nvSpPr>
          <p:spPr bwMode="auto">
            <a:xfrm>
              <a:off x="951" y="624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56" name="AutoShape 35"/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7" name="AutoShape 36"/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8" name="AutoShape 37"/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32793" name="Line 39"/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40"/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Oval 41"/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Oval 42"/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Oval 43"/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Line 44"/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Line 45"/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Line 46"/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Line 47"/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2" name="Line 48"/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Line 49"/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Line 50"/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Rectangle 51"/>
            <p:cNvSpPr>
              <a:spLocks noChangeArrowheads="1"/>
            </p:cNvSpPr>
            <p:nvPr/>
          </p:nvSpPr>
          <p:spPr bwMode="auto">
            <a:xfrm>
              <a:off x="5079" y="1498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06" name="Rectangle 52"/>
            <p:cNvSpPr>
              <a:spLocks noChangeArrowheads="1"/>
            </p:cNvSpPr>
            <p:nvPr/>
          </p:nvSpPr>
          <p:spPr bwMode="auto">
            <a:xfrm>
              <a:off x="5175" y="2794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07" name="Rectangle 53"/>
            <p:cNvSpPr>
              <a:spLocks noChangeArrowheads="1"/>
            </p:cNvSpPr>
            <p:nvPr/>
          </p:nvSpPr>
          <p:spPr bwMode="auto">
            <a:xfrm>
              <a:off x="5127" y="3802"/>
              <a:ext cx="2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2808" name="Line 54"/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Line 55"/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Rectangle 56"/>
            <p:cNvSpPr>
              <a:spLocks noChangeArrowheads="1"/>
            </p:cNvSpPr>
            <p:nvPr/>
          </p:nvSpPr>
          <p:spPr bwMode="auto">
            <a:xfrm>
              <a:off x="4368" y="3648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11" name="Rectangle 57"/>
            <p:cNvSpPr>
              <a:spLocks noChangeArrowheads="1"/>
            </p:cNvSpPr>
            <p:nvPr/>
          </p:nvSpPr>
          <p:spPr bwMode="auto">
            <a:xfrm>
              <a:off x="4416" y="2688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12" name="Rectangle 58"/>
            <p:cNvSpPr>
              <a:spLocks noChangeArrowheads="1"/>
            </p:cNvSpPr>
            <p:nvPr/>
          </p:nvSpPr>
          <p:spPr bwMode="auto">
            <a:xfrm>
              <a:off x="4320" y="1440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2813" name="Rectangle 59"/>
            <p:cNvSpPr>
              <a:spLocks noChangeArrowheads="1"/>
            </p:cNvSpPr>
            <p:nvPr/>
          </p:nvSpPr>
          <p:spPr bwMode="auto">
            <a:xfrm>
              <a:off x="4023" y="249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4" name="Rectangle 60"/>
            <p:cNvSpPr>
              <a:spLocks noChangeArrowheads="1"/>
            </p:cNvSpPr>
            <p:nvPr/>
          </p:nvSpPr>
          <p:spPr bwMode="auto">
            <a:xfrm>
              <a:off x="4071" y="2064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5" name="Rectangle 61"/>
            <p:cNvSpPr>
              <a:spLocks noChangeArrowheads="1"/>
            </p:cNvSpPr>
            <p:nvPr/>
          </p:nvSpPr>
          <p:spPr bwMode="auto">
            <a:xfrm>
              <a:off x="4503" y="201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6" name="Rectangle 62"/>
            <p:cNvSpPr>
              <a:spLocks noChangeArrowheads="1"/>
            </p:cNvSpPr>
            <p:nvPr/>
          </p:nvSpPr>
          <p:spPr bwMode="auto">
            <a:xfrm>
              <a:off x="4743" y="2304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7" name="Rectangle 63"/>
            <p:cNvSpPr>
              <a:spLocks noChangeArrowheads="1"/>
            </p:cNvSpPr>
            <p:nvPr/>
          </p:nvSpPr>
          <p:spPr bwMode="auto">
            <a:xfrm>
              <a:off x="4743" y="2640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8" name="Rectangle 64"/>
            <p:cNvSpPr>
              <a:spLocks noChangeArrowheads="1"/>
            </p:cNvSpPr>
            <p:nvPr/>
          </p:nvSpPr>
          <p:spPr bwMode="auto">
            <a:xfrm>
              <a:off x="4647" y="3744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19" name="Rectangle 65"/>
            <p:cNvSpPr>
              <a:spLocks noChangeArrowheads="1"/>
            </p:cNvSpPr>
            <p:nvPr/>
          </p:nvSpPr>
          <p:spPr bwMode="auto">
            <a:xfrm>
              <a:off x="4503" y="297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20" name="Rectangle 66"/>
            <p:cNvSpPr>
              <a:spLocks noChangeArrowheads="1"/>
            </p:cNvSpPr>
            <p:nvPr/>
          </p:nvSpPr>
          <p:spPr bwMode="auto">
            <a:xfrm>
              <a:off x="4551" y="1536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21" name="Line 67"/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Rectangle 68"/>
            <p:cNvSpPr>
              <a:spLocks noChangeArrowheads="1"/>
            </p:cNvSpPr>
            <p:nvPr/>
          </p:nvSpPr>
          <p:spPr bwMode="auto">
            <a:xfrm>
              <a:off x="4407" y="720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2823" name="AutoShape 69"/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AutoShape 70"/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AutoShape 71"/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32785" name="AutoShape 73"/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AutoShape 74"/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Line 75"/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Line 76"/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77"/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Rectangle 78"/>
            <p:cNvSpPr>
              <a:spLocks noChangeArrowheads="1"/>
            </p:cNvSpPr>
            <p:nvPr/>
          </p:nvSpPr>
          <p:spPr bwMode="auto">
            <a:xfrm>
              <a:off x="2439" y="1882"/>
              <a:ext cx="28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G</a:t>
              </a:r>
            </a:p>
          </p:txBody>
        </p:sp>
        <p:sp>
          <p:nvSpPr>
            <p:cNvPr id="32791" name="Rectangle 79"/>
            <p:cNvSpPr>
              <a:spLocks noChangeArrowheads="1"/>
            </p:cNvSpPr>
            <p:nvPr/>
          </p:nvSpPr>
          <p:spPr bwMode="auto">
            <a:xfrm>
              <a:off x="3399" y="1834"/>
              <a:ext cx="2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</a:p>
          </p:txBody>
        </p:sp>
        <p:sp>
          <p:nvSpPr>
            <p:cNvPr id="32792" name="AutoShape 80"/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32778" name="AutoShape 82"/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AutoShape 83"/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84"/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85"/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86"/>
            <p:cNvSpPr>
              <a:spLocks noChangeArrowheads="1"/>
            </p:cNvSpPr>
            <p:nvPr/>
          </p:nvSpPr>
          <p:spPr bwMode="auto">
            <a:xfrm>
              <a:off x="2055" y="2938"/>
              <a:ext cx="25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T</a:t>
              </a:r>
            </a:p>
          </p:txBody>
        </p:sp>
        <p:sp>
          <p:nvSpPr>
            <p:cNvPr id="32783" name="Rectangle 87"/>
            <p:cNvSpPr>
              <a:spLocks noChangeArrowheads="1"/>
            </p:cNvSpPr>
            <p:nvPr/>
          </p:nvSpPr>
          <p:spPr bwMode="auto">
            <a:xfrm>
              <a:off x="2967" y="2938"/>
              <a:ext cx="2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A</a:t>
              </a:r>
            </a:p>
          </p:txBody>
        </p:sp>
        <p:sp>
          <p:nvSpPr>
            <p:cNvPr id="32784" name="AutoShape 88"/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14400"/>
            <a:ext cx="7772400" cy="3810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8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Polymers Formed?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01D3A-0D34-436F-A869-6CE7769EA7A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83058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Dehydration Synthesis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Also called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“condensation reaction”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Forms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polymers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by combining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by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removing water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”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210F2-3DA0-4968-BFE6-FBC848251C4D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791200"/>
            <a:ext cx="7567613" cy="685800"/>
            <a:chOff x="384" y="3648"/>
            <a:chExt cx="4767" cy="432"/>
          </a:xfrm>
        </p:grpSpPr>
        <p:sp>
          <p:nvSpPr>
            <p:cNvPr id="8216" name="Rectangle 5"/>
            <p:cNvSpPr>
              <a:spLocks noChangeArrowheads="1"/>
            </p:cNvSpPr>
            <p:nvPr/>
          </p:nvSpPr>
          <p:spPr bwMode="auto">
            <a:xfrm>
              <a:off x="1008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6"/>
            <p:cNvSpPr>
              <a:spLocks noChangeArrowheads="1"/>
            </p:cNvSpPr>
            <p:nvPr/>
          </p:nvSpPr>
          <p:spPr bwMode="auto">
            <a:xfrm>
              <a:off x="2352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7"/>
            <p:cNvSpPr>
              <a:spLocks noChangeArrowheads="1"/>
            </p:cNvSpPr>
            <p:nvPr/>
          </p:nvSpPr>
          <p:spPr bwMode="auto">
            <a:xfrm>
              <a:off x="3696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8"/>
            <p:cNvSpPr>
              <a:spLocks noChangeShapeType="1"/>
            </p:cNvSpPr>
            <p:nvPr/>
          </p:nvSpPr>
          <p:spPr bwMode="auto">
            <a:xfrm>
              <a:off x="2016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9"/>
            <p:cNvSpPr>
              <a:spLocks noChangeShapeType="1"/>
            </p:cNvSpPr>
            <p:nvPr/>
          </p:nvSpPr>
          <p:spPr bwMode="auto">
            <a:xfrm>
              <a:off x="3360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10"/>
            <p:cNvSpPr>
              <a:spLocks noChangeShapeType="1"/>
            </p:cNvSpPr>
            <p:nvPr/>
          </p:nvSpPr>
          <p:spPr bwMode="auto">
            <a:xfrm>
              <a:off x="4704" y="38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11"/>
            <p:cNvSpPr>
              <a:spLocks noChangeShapeType="1"/>
            </p:cNvSpPr>
            <p:nvPr/>
          </p:nvSpPr>
          <p:spPr bwMode="auto">
            <a:xfrm>
              <a:off x="720" y="38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12"/>
            <p:cNvSpPr txBox="1">
              <a:spLocks noChangeArrowheads="1"/>
            </p:cNvSpPr>
            <p:nvPr/>
          </p:nvSpPr>
          <p:spPr bwMode="auto">
            <a:xfrm>
              <a:off x="384" y="3696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  <a:endParaRPr lang="en-US">
                <a:latin typeface="Arial" charset="0"/>
              </a:endParaRPr>
            </a:p>
          </p:txBody>
        </p:sp>
        <p:sp>
          <p:nvSpPr>
            <p:cNvPr id="8224" name="Text Box 13"/>
            <p:cNvSpPr txBox="1">
              <a:spLocks noChangeArrowheads="1"/>
            </p:cNvSpPr>
            <p:nvPr/>
          </p:nvSpPr>
          <p:spPr bwMode="auto">
            <a:xfrm>
              <a:off x="4896" y="3696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" y="3962400"/>
            <a:ext cx="8634413" cy="1676400"/>
            <a:chOff x="144" y="2496"/>
            <a:chExt cx="5439" cy="1056"/>
          </a:xfrm>
        </p:grpSpPr>
        <p:sp>
          <p:nvSpPr>
            <p:cNvPr id="8200" name="Rectangle 15"/>
            <p:cNvSpPr>
              <a:spLocks noChangeArrowheads="1"/>
            </p:cNvSpPr>
            <p:nvPr/>
          </p:nvSpPr>
          <p:spPr bwMode="auto">
            <a:xfrm>
              <a:off x="8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16"/>
            <p:cNvSpPr>
              <a:spLocks noChangeArrowheads="1"/>
            </p:cNvSpPr>
            <p:nvPr/>
          </p:nvSpPr>
          <p:spPr bwMode="auto">
            <a:xfrm>
              <a:off x="20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17"/>
            <p:cNvSpPr>
              <a:spLocks noChangeArrowheads="1"/>
            </p:cNvSpPr>
            <p:nvPr/>
          </p:nvSpPr>
          <p:spPr bwMode="auto">
            <a:xfrm>
              <a:off x="4128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18"/>
            <p:cNvSpPr>
              <a:spLocks noChangeShapeType="1"/>
            </p:cNvSpPr>
            <p:nvPr/>
          </p:nvSpPr>
          <p:spPr bwMode="auto">
            <a:xfrm>
              <a:off x="2640" y="30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9"/>
            <p:cNvSpPr>
              <a:spLocks noChangeShapeType="1"/>
            </p:cNvSpPr>
            <p:nvPr/>
          </p:nvSpPr>
          <p:spPr bwMode="auto">
            <a:xfrm>
              <a:off x="1824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20"/>
            <p:cNvSpPr>
              <a:spLocks noChangeShapeType="1"/>
            </p:cNvSpPr>
            <p:nvPr/>
          </p:nvSpPr>
          <p:spPr bwMode="auto">
            <a:xfrm>
              <a:off x="528" y="26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21"/>
            <p:cNvSpPr>
              <a:spLocks noChangeArrowheads="1"/>
            </p:cNvSpPr>
            <p:nvPr/>
          </p:nvSpPr>
          <p:spPr bwMode="auto">
            <a:xfrm>
              <a:off x="144" y="2544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</a:p>
          </p:txBody>
        </p:sp>
        <p:sp>
          <p:nvSpPr>
            <p:cNvPr id="8207" name="Rectangle 22"/>
            <p:cNvSpPr>
              <a:spLocks noChangeArrowheads="1"/>
            </p:cNvSpPr>
            <p:nvPr/>
          </p:nvSpPr>
          <p:spPr bwMode="auto">
            <a:xfrm>
              <a:off x="3552" y="2544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8208" name="Rectangle 23"/>
            <p:cNvSpPr>
              <a:spLocks noChangeArrowheads="1"/>
            </p:cNvSpPr>
            <p:nvPr/>
          </p:nvSpPr>
          <p:spPr bwMode="auto">
            <a:xfrm>
              <a:off x="5328" y="254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8209" name="Line 24"/>
            <p:cNvSpPr>
              <a:spLocks noChangeShapeType="1"/>
            </p:cNvSpPr>
            <p:nvPr/>
          </p:nvSpPr>
          <p:spPr bwMode="auto">
            <a:xfrm>
              <a:off x="5136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25"/>
            <p:cNvSpPr>
              <a:spLocks noChangeShapeType="1"/>
            </p:cNvSpPr>
            <p:nvPr/>
          </p:nvSpPr>
          <p:spPr bwMode="auto">
            <a:xfrm>
              <a:off x="3888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26"/>
            <p:cNvSpPr>
              <a:spLocks noChangeShapeType="1"/>
            </p:cNvSpPr>
            <p:nvPr/>
          </p:nvSpPr>
          <p:spPr bwMode="auto">
            <a:xfrm>
              <a:off x="3024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7"/>
            <p:cNvSpPr>
              <a:spLocks noChangeArrowheads="1"/>
            </p:cNvSpPr>
            <p:nvPr/>
          </p:nvSpPr>
          <p:spPr bwMode="auto">
            <a:xfrm>
              <a:off x="3216" y="254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8213" name="Text Box 28"/>
            <p:cNvSpPr txBox="1">
              <a:spLocks noChangeArrowheads="1"/>
            </p:cNvSpPr>
            <p:nvPr/>
          </p:nvSpPr>
          <p:spPr bwMode="auto">
            <a:xfrm>
              <a:off x="3744" y="3216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r>
                <a:rPr lang="en-US" b="1" baseline="-25000">
                  <a:solidFill>
                    <a:srgbClr val="333399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8214" name="Line 29"/>
            <p:cNvSpPr>
              <a:spLocks noChangeShapeType="1"/>
            </p:cNvSpPr>
            <p:nvPr/>
          </p:nvSpPr>
          <p:spPr bwMode="auto">
            <a:xfrm>
              <a:off x="3360" y="2832"/>
              <a:ext cx="43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30"/>
            <p:cNvSpPr>
              <a:spLocks noChangeShapeType="1"/>
            </p:cNvSpPr>
            <p:nvPr/>
          </p:nvSpPr>
          <p:spPr bwMode="auto">
            <a:xfrm>
              <a:off x="3696" y="2832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295400" y="0"/>
            <a:ext cx="555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Polymerization!!!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Animation of dehydration synthesis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4618-1064-40E2-938A-241211C92B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C:\Documents and Settings\duncansta\Local Settings\Temporary Internet Files\Content.IE5\O0D9WTN4\MC900439851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4429125" cy="35374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2514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video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362200"/>
            <a:ext cx="7162800" cy="2514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polymers separated or digested?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6D44B-4B6D-4358-9099-8B0C414A64B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1534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77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Separates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by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“adding water”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718-47AD-45D1-9683-BD7C38723C88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5638800"/>
            <a:ext cx="8634413" cy="685800"/>
            <a:chOff x="192" y="3552"/>
            <a:chExt cx="5439" cy="432"/>
          </a:xfrm>
        </p:grpSpPr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8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6"/>
            <p:cNvSpPr>
              <a:spLocks noChangeArrowheads="1"/>
            </p:cNvSpPr>
            <p:nvPr/>
          </p:nvSpPr>
          <p:spPr bwMode="auto">
            <a:xfrm>
              <a:off x="20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Rectangle 7"/>
            <p:cNvSpPr>
              <a:spLocks noChangeArrowheads="1"/>
            </p:cNvSpPr>
            <p:nvPr/>
          </p:nvSpPr>
          <p:spPr bwMode="auto">
            <a:xfrm>
              <a:off x="4176" y="3552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>
              <a:off x="1872" y="374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9"/>
            <p:cNvSpPr>
              <a:spLocks noChangeShapeType="1"/>
            </p:cNvSpPr>
            <p:nvPr/>
          </p:nvSpPr>
          <p:spPr bwMode="auto">
            <a:xfrm>
              <a:off x="576" y="37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Rectangle 10"/>
            <p:cNvSpPr>
              <a:spLocks noChangeArrowheads="1"/>
            </p:cNvSpPr>
            <p:nvPr/>
          </p:nvSpPr>
          <p:spPr bwMode="auto">
            <a:xfrm>
              <a:off x="192" y="3600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</a:p>
          </p:txBody>
        </p:sp>
        <p:sp>
          <p:nvSpPr>
            <p:cNvPr id="10266" name="Rectangle 11"/>
            <p:cNvSpPr>
              <a:spLocks noChangeArrowheads="1"/>
            </p:cNvSpPr>
            <p:nvPr/>
          </p:nvSpPr>
          <p:spPr bwMode="auto">
            <a:xfrm>
              <a:off x="3600" y="3600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267" name="Rectangle 12"/>
            <p:cNvSpPr>
              <a:spLocks noChangeArrowheads="1"/>
            </p:cNvSpPr>
            <p:nvPr/>
          </p:nvSpPr>
          <p:spPr bwMode="auto">
            <a:xfrm>
              <a:off x="5376" y="360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10268" name="Line 13"/>
            <p:cNvSpPr>
              <a:spLocks noChangeShapeType="1"/>
            </p:cNvSpPr>
            <p:nvPr/>
          </p:nvSpPr>
          <p:spPr bwMode="auto">
            <a:xfrm>
              <a:off x="5184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14"/>
            <p:cNvSpPr>
              <a:spLocks noChangeShapeType="1"/>
            </p:cNvSpPr>
            <p:nvPr/>
          </p:nvSpPr>
          <p:spPr bwMode="auto">
            <a:xfrm>
              <a:off x="3936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15"/>
            <p:cNvSpPr>
              <a:spLocks noChangeShapeType="1"/>
            </p:cNvSpPr>
            <p:nvPr/>
          </p:nvSpPr>
          <p:spPr bwMode="auto">
            <a:xfrm>
              <a:off x="3072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16"/>
            <p:cNvSpPr>
              <a:spLocks noChangeArrowheads="1"/>
            </p:cNvSpPr>
            <p:nvPr/>
          </p:nvSpPr>
          <p:spPr bwMode="auto">
            <a:xfrm>
              <a:off x="3264" y="360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endParaRPr lang="en-US" b="1">
                <a:latin typeface="Arial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9600" y="3505200"/>
            <a:ext cx="7567613" cy="1905000"/>
            <a:chOff x="384" y="2208"/>
            <a:chExt cx="4767" cy="1200"/>
          </a:xfrm>
        </p:grpSpPr>
        <p:sp>
          <p:nvSpPr>
            <p:cNvPr id="10248" name="Rectangle 18"/>
            <p:cNvSpPr>
              <a:spLocks noChangeArrowheads="1"/>
            </p:cNvSpPr>
            <p:nvPr/>
          </p:nvSpPr>
          <p:spPr bwMode="auto">
            <a:xfrm>
              <a:off x="1008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19"/>
            <p:cNvSpPr>
              <a:spLocks noChangeArrowheads="1"/>
            </p:cNvSpPr>
            <p:nvPr/>
          </p:nvSpPr>
          <p:spPr bwMode="auto">
            <a:xfrm>
              <a:off x="2352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20"/>
            <p:cNvSpPr>
              <a:spLocks noChangeArrowheads="1"/>
            </p:cNvSpPr>
            <p:nvPr/>
          </p:nvSpPr>
          <p:spPr bwMode="auto">
            <a:xfrm>
              <a:off x="3696" y="2208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21"/>
            <p:cNvSpPr>
              <a:spLocks noChangeShapeType="1"/>
            </p:cNvSpPr>
            <p:nvPr/>
          </p:nvSpPr>
          <p:spPr bwMode="auto">
            <a:xfrm>
              <a:off x="2016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22"/>
            <p:cNvSpPr>
              <a:spLocks noChangeShapeType="1"/>
            </p:cNvSpPr>
            <p:nvPr/>
          </p:nvSpPr>
          <p:spPr bwMode="auto">
            <a:xfrm>
              <a:off x="3360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23"/>
            <p:cNvSpPr>
              <a:spLocks noChangeShapeType="1"/>
            </p:cNvSpPr>
            <p:nvPr/>
          </p:nvSpPr>
          <p:spPr bwMode="auto">
            <a:xfrm>
              <a:off x="4704" y="24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24"/>
            <p:cNvSpPr>
              <a:spLocks noChangeShapeType="1"/>
            </p:cNvSpPr>
            <p:nvPr/>
          </p:nvSpPr>
          <p:spPr bwMode="auto">
            <a:xfrm>
              <a:off x="720" y="24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25"/>
            <p:cNvSpPr txBox="1">
              <a:spLocks noChangeArrowheads="1"/>
            </p:cNvSpPr>
            <p:nvPr/>
          </p:nvSpPr>
          <p:spPr bwMode="auto">
            <a:xfrm>
              <a:off x="384" y="2256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  <a:endParaRPr lang="en-US">
                <a:latin typeface="Arial" charset="0"/>
              </a:endParaRPr>
            </a:p>
          </p:txBody>
        </p:sp>
        <p:sp>
          <p:nvSpPr>
            <p:cNvPr id="10256" name="Text Box 26"/>
            <p:cNvSpPr txBox="1">
              <a:spLocks noChangeArrowheads="1"/>
            </p:cNvSpPr>
            <p:nvPr/>
          </p:nvSpPr>
          <p:spPr bwMode="auto">
            <a:xfrm>
              <a:off x="4896" y="2256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  <a:endParaRPr lang="en-US">
                <a:latin typeface="Arial" charset="0"/>
              </a:endParaRPr>
            </a:p>
          </p:txBody>
        </p:sp>
        <p:sp>
          <p:nvSpPr>
            <p:cNvPr id="10257" name="Line 27"/>
            <p:cNvSpPr>
              <a:spLocks noChangeShapeType="1"/>
            </p:cNvSpPr>
            <p:nvPr/>
          </p:nvSpPr>
          <p:spPr bwMode="auto">
            <a:xfrm>
              <a:off x="2832" y="292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96" y="3072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r>
                <a:rPr lang="en-US" b="1" baseline="-25000">
                  <a:solidFill>
                    <a:srgbClr val="333399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0259" name="Freeform 29"/>
            <p:cNvSpPr>
              <a:spLocks/>
            </p:cNvSpPr>
            <p:nvPr/>
          </p:nvSpPr>
          <p:spPr bwMode="auto">
            <a:xfrm>
              <a:off x="3537" y="2532"/>
              <a:ext cx="147" cy="636"/>
            </a:xfrm>
            <a:custGeom>
              <a:avLst/>
              <a:gdLst>
                <a:gd name="T0" fmla="*/ 147 w 147"/>
                <a:gd name="T1" fmla="*/ 636 h 636"/>
                <a:gd name="T2" fmla="*/ 3 w 147"/>
                <a:gd name="T3" fmla="*/ 324 h 636"/>
                <a:gd name="T4" fmla="*/ 3 w 147"/>
                <a:gd name="T5" fmla="*/ 0 h 636"/>
                <a:gd name="T6" fmla="*/ 0 60000 65536"/>
                <a:gd name="T7" fmla="*/ 0 60000 65536"/>
                <a:gd name="T8" fmla="*/ 0 60000 65536"/>
                <a:gd name="T9" fmla="*/ 0 w 147"/>
                <a:gd name="T10" fmla="*/ 0 h 636"/>
                <a:gd name="T11" fmla="*/ 147 w 147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636">
                  <a:moveTo>
                    <a:pt x="147" y="636"/>
                  </a:moveTo>
                  <a:cubicBezTo>
                    <a:pt x="85" y="543"/>
                    <a:pt x="7" y="443"/>
                    <a:pt x="3" y="324"/>
                  </a:cubicBezTo>
                  <a:cubicBezTo>
                    <a:pt x="0" y="216"/>
                    <a:pt x="3" y="108"/>
                    <a:pt x="3" y="0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2812</TotalTime>
  <Words>567</Words>
  <Application>Microsoft Office PowerPoint</Application>
  <PresentationFormat>On-screen Show (4:3)</PresentationFormat>
  <Paragraphs>345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Chapter 2.3: Carbon Compounds</vt:lpstr>
      <vt:lpstr>The Carbon Atom</vt:lpstr>
      <vt:lpstr>Carbon (C)</vt:lpstr>
      <vt:lpstr>Macromolecules</vt:lpstr>
      <vt:lpstr> How Are Polymers Formed?</vt:lpstr>
      <vt:lpstr>Dehydration Synthesis</vt:lpstr>
      <vt:lpstr>Animation of dehydration synthesis</vt:lpstr>
      <vt:lpstr> How are polymers separated or digested?</vt:lpstr>
      <vt:lpstr>Hydrolysis</vt:lpstr>
      <vt:lpstr>Let’s Review</vt:lpstr>
      <vt:lpstr>Common Elements that compose life</vt:lpstr>
      <vt:lpstr>Carbohydrates</vt:lpstr>
      <vt:lpstr>Carbohydrates</vt:lpstr>
      <vt:lpstr>Carbohydrates</vt:lpstr>
      <vt:lpstr>Carbohydrates</vt:lpstr>
      <vt:lpstr>Carbohydrates</vt:lpstr>
      <vt:lpstr>Lipids</vt:lpstr>
      <vt:lpstr>Lipids</vt:lpstr>
      <vt:lpstr>Lipids</vt:lpstr>
      <vt:lpstr>Lipids</vt:lpstr>
      <vt:lpstr>Fatty Acids</vt:lpstr>
      <vt:lpstr>Proteins</vt:lpstr>
      <vt:lpstr>Proteins (Polypeptides)</vt:lpstr>
      <vt:lpstr>Proteins (Polypeptides)</vt:lpstr>
      <vt:lpstr>Primary Structure</vt:lpstr>
      <vt:lpstr>Secondary Structure</vt:lpstr>
      <vt:lpstr>Tertiary Structure</vt:lpstr>
      <vt:lpstr>Quaternary Structure</vt:lpstr>
      <vt:lpstr>Nucleic Acids</vt:lpstr>
      <vt:lpstr>Nucleic acids</vt:lpstr>
      <vt:lpstr>Nucleic acids</vt:lpstr>
      <vt:lpstr>Nucleotide</vt:lpstr>
      <vt:lpstr>DNA - double helix</vt:lpstr>
    </vt:vector>
  </TitlesOfParts>
  <Company>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Cheryl Massengale</dc:creator>
  <cp:lastModifiedBy>Xuser</cp:lastModifiedBy>
  <cp:revision>125</cp:revision>
  <cp:lastPrinted>2012-11-29T16:05:44Z</cp:lastPrinted>
  <dcterms:created xsi:type="dcterms:W3CDTF">2005-07-31T00:47:49Z</dcterms:created>
  <dcterms:modified xsi:type="dcterms:W3CDTF">2013-10-24T11:49:55Z</dcterms:modified>
</cp:coreProperties>
</file>