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5" r:id="rId4"/>
    <p:sldId id="259" r:id="rId5"/>
    <p:sldId id="261" r:id="rId6"/>
    <p:sldId id="264" r:id="rId7"/>
    <p:sldId id="260" r:id="rId8"/>
    <p:sldId id="263" r:id="rId9"/>
    <p:sldId id="265" r:id="rId10"/>
    <p:sldId id="276" r:id="rId11"/>
    <p:sldId id="266" r:id="rId12"/>
    <p:sldId id="267" r:id="rId13"/>
    <p:sldId id="262" r:id="rId14"/>
    <p:sldId id="270" r:id="rId15"/>
    <p:sldId id="272" r:id="rId16"/>
    <p:sldId id="273" r:id="rId17"/>
    <p:sldId id="274" r:id="rId18"/>
    <p:sldId id="26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846" autoAdjust="0"/>
  </p:normalViewPr>
  <p:slideViewPr>
    <p:cSldViewPr snapToGrid="0"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1CB310-D223-417A-9E90-E6EE2D882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84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A7B1C-5059-4DC2-9AF4-9DE29A0F0C07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b="1"/>
              <a:t>To insert this slide into your presentation</a:t>
            </a:r>
          </a:p>
          <a:p>
            <a:pPr marL="228600" indent="-228600"/>
            <a:r>
              <a:rPr lang="en-US" b="1"/>
              <a:t>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Save this template as a presentation (.ppt file) on your computer.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Open the presentation that will contain the image slide.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On the </a:t>
            </a:r>
            <a:r>
              <a:rPr lang="en-US" b="1"/>
              <a:t>Slides</a:t>
            </a:r>
            <a:r>
              <a:rPr lang="en-US"/>
              <a:t> tab, place your insertion point after the slide that will precede the image slide. (Make sure you don't select a slide. Your insertion point should be between the slides.)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On the </a:t>
            </a:r>
            <a:r>
              <a:rPr lang="en-US" b="1"/>
              <a:t>Insert</a:t>
            </a:r>
            <a:r>
              <a:rPr lang="en-US"/>
              <a:t> menu, click </a:t>
            </a:r>
            <a:r>
              <a:rPr lang="en-US" b="1"/>
              <a:t>Slides from Files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In the </a:t>
            </a:r>
            <a:r>
              <a:rPr lang="en-US" b="1"/>
              <a:t>Slide Finder</a:t>
            </a:r>
            <a:r>
              <a:rPr lang="en-US"/>
              <a:t> dialog box, click the </a:t>
            </a:r>
            <a:r>
              <a:rPr lang="en-US" b="1"/>
              <a:t>Find Presentation</a:t>
            </a:r>
            <a:r>
              <a:rPr lang="en-US"/>
              <a:t> tab.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Browse</a:t>
            </a:r>
            <a:r>
              <a:rPr lang="en-US"/>
              <a:t>, locate and select the presentation that contains the image slide, and then click </a:t>
            </a:r>
            <a:r>
              <a:rPr lang="en-US" b="1"/>
              <a:t>Open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In the </a:t>
            </a:r>
            <a:r>
              <a:rPr lang="en-US" b="1"/>
              <a:t>Slides from Files</a:t>
            </a:r>
            <a:r>
              <a:rPr lang="en-US"/>
              <a:t> dialog box, select the image slide.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Select the </a:t>
            </a:r>
            <a:r>
              <a:rPr lang="en-US" b="1"/>
              <a:t>Keep source formatting</a:t>
            </a:r>
            <a:r>
              <a:rPr lang="en-US"/>
              <a:t> check box. If you do not select this check box, the copied slide will inherit the design of the slide that precedes it in the presentation.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Insert</a:t>
            </a:r>
            <a:r>
              <a:rPr lang="en-US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Click </a:t>
            </a:r>
            <a:r>
              <a:rPr lang="en-US" b="1"/>
              <a:t>Close</a:t>
            </a:r>
            <a:r>
              <a:rPr lang="en-US"/>
              <a:t>. </a:t>
            </a:r>
          </a:p>
          <a:p>
            <a:pPr marL="228600" indent="-228600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B310-D223-417A-9E90-E6EE2D88246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B310-D223-417A-9E90-E6EE2D88246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A6310-7F2F-4666-93BD-3649EE412105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process of photosynthesis includes the light-dependent reactions as well as the Calvin cycle.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67FAB-5DE1-453F-8555-6F2AEC02F48D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74840-3116-43A7-A430-095CCEC8B905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D73CA-6C54-4CFA-A0B8-CEACD3659692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6EA0B-1CB0-4DA7-936B-C4C886C44BCC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86F5D-C3D2-431A-A8C7-3912BDEBD19A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3765A-BE2F-4284-8D67-92C01942ED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12395-B34A-49C0-9203-A445177F42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BDCA7-AE36-4E23-AFB8-22C6BA2EE9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A7C68-ADB8-4745-8F3D-83E6009175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2E8DD-BA17-462F-BDDE-72BA2059DB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48234-62CA-41FF-86F1-3DB51EE7B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7FFD5-1CCA-4B7A-8653-9F736378C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351B1-A3F0-4E93-86FE-7FBE5AA04F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65968-BA56-4AEF-BAD7-3C6259C626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4A3BB-375D-42E7-AC53-F21F840FD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4D17B-FB1B-4468-B693-EE025AF90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F35D19-FA02-4013-B9DB-571611B92C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0402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0"/>
            <a:ext cx="854551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15636"/>
            <a:ext cx="885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Reactions of Photosynthesis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5" y="227137"/>
            <a:ext cx="8176161" cy="93664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Photosystem 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26471" y="3022076"/>
            <a:ext cx="8176161" cy="9366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Photosystem 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95895" y="1316182"/>
            <a:ext cx="4413663" cy="4683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a.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95895" y="2384820"/>
            <a:ext cx="4413663" cy="4683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95891" y="1872062"/>
            <a:ext cx="4413663" cy="4683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95895" y="5906889"/>
            <a:ext cx="4413663" cy="4683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295895" y="5231080"/>
            <a:ext cx="4413663" cy="4683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295892" y="4587834"/>
            <a:ext cx="4413663" cy="4683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74118" y="3958721"/>
            <a:ext cx="4413663" cy="4683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377538" y="1316182"/>
            <a:ext cx="451262" cy="153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621979" y="1316182"/>
            <a:ext cx="451262" cy="153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304307" y="4369929"/>
            <a:ext cx="451262" cy="153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716982" y="4445399"/>
            <a:ext cx="451262" cy="153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Calvin Cycle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182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Also called light </a:t>
            </a:r>
            <a:r>
              <a:rPr lang="en-US" b="1" u="sng" dirty="0" err="1" smtClean="0">
                <a:solidFill>
                  <a:schemeClr val="bg1"/>
                </a:solidFill>
              </a:rPr>
              <a:t>IN</a:t>
            </a:r>
            <a:r>
              <a:rPr lang="en-US" dirty="0" err="1" smtClean="0">
                <a:solidFill>
                  <a:schemeClr val="bg1"/>
                </a:solidFill>
              </a:rPr>
              <a:t>dependent</a:t>
            </a:r>
            <a:r>
              <a:rPr lang="en-US" dirty="0" smtClean="0">
                <a:solidFill>
                  <a:schemeClr val="bg1"/>
                </a:solidFill>
              </a:rPr>
              <a:t> reactions, or  dark reactions (not really called that any more)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Occurs in the </a:t>
            </a:r>
            <a:r>
              <a:rPr lang="en-US" dirty="0" err="1" smtClean="0">
                <a:solidFill>
                  <a:schemeClr val="bg1"/>
                </a:solidFill>
              </a:rPr>
              <a:t>stroma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Uses ATP and NADPH and 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to produce high-energy sugars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Factors affecting photosynthesis?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21" y="1528949"/>
            <a:ext cx="3722915" cy="231865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Amount of water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Intensity of light</a:t>
            </a:r>
          </a:p>
        </p:txBody>
      </p:sp>
      <p:pic>
        <p:nvPicPr>
          <p:cNvPr id="4" name="Picture 3" descr="rainf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83" y="1752476"/>
            <a:ext cx="1701945" cy="2560448"/>
          </a:xfrm>
          <a:prstGeom prst="rect">
            <a:avLst/>
          </a:prstGeom>
        </p:spPr>
      </p:pic>
      <p:pic>
        <p:nvPicPr>
          <p:cNvPr id="5" name="Picture 4" descr="dese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8" y="3515096"/>
            <a:ext cx="2561521" cy="1935678"/>
          </a:xfrm>
          <a:prstGeom prst="rect">
            <a:avLst/>
          </a:prstGeom>
        </p:spPr>
      </p:pic>
      <p:pic>
        <p:nvPicPr>
          <p:cNvPr id="6" name="Picture 5" descr="snowtre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944" y="1643928"/>
            <a:ext cx="2618512" cy="1740540"/>
          </a:xfrm>
          <a:prstGeom prst="rect">
            <a:avLst/>
          </a:prstGeom>
        </p:spPr>
      </p:pic>
      <p:pic>
        <p:nvPicPr>
          <p:cNvPr id="7" name="Picture 6" descr="rainfor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162" y="3515799"/>
            <a:ext cx="2481942" cy="2607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Copyright Pearson Prentice Hall</a:t>
            </a:r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>
            <a:off x="928688" y="4833938"/>
            <a:ext cx="1379537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Chloroplast</a:t>
            </a:r>
          </a:p>
        </p:txBody>
      </p:sp>
      <p:pic>
        <p:nvPicPr>
          <p:cNvPr id="22534" name="Picture 14" descr="sb4752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392" y="749097"/>
            <a:ext cx="8085983" cy="478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8032" name="Picture 16" descr="1"/>
          <p:cNvPicPr>
            <a:picLocks noChangeAspect="1" noChangeArrowheads="1"/>
          </p:cNvPicPr>
          <p:nvPr/>
        </p:nvPicPr>
        <p:blipFill>
          <a:blip r:embed="rId4"/>
          <a:srcRect b="31093"/>
          <a:stretch>
            <a:fillRect/>
          </a:stretch>
        </p:blipFill>
        <p:spPr bwMode="auto">
          <a:xfrm>
            <a:off x="1844675" y="967613"/>
            <a:ext cx="218598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8033" name="Picture 17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2159000"/>
            <a:ext cx="9334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8034" name="Picture 18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2675" y="3563938"/>
            <a:ext cx="968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8035" name="Picture 19" descr="3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70200" y="3784600"/>
            <a:ext cx="78422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8036" name="Picture 20" descr="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32388" y="2100263"/>
            <a:ext cx="9017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8037" name="Picture 21" descr="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87925" y="3571875"/>
            <a:ext cx="94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8038" name="Picture 22" descr="nadph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33888" y="4254500"/>
            <a:ext cx="7508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8040" name="Picture 24" descr="at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37063" y="3665538"/>
            <a:ext cx="6540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8041" name="Text Box 25"/>
          <p:cNvSpPr txBox="1">
            <a:spLocks noChangeArrowheads="1"/>
          </p:cNvSpPr>
          <p:nvPr/>
        </p:nvSpPr>
        <p:spPr bwMode="auto">
          <a:xfrm>
            <a:off x="1493838" y="1044575"/>
            <a:ext cx="842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Light</a:t>
            </a:r>
          </a:p>
        </p:txBody>
      </p:sp>
      <p:sp>
        <p:nvSpPr>
          <p:cNvPr id="1238042" name="Text Box 26"/>
          <p:cNvSpPr txBox="1">
            <a:spLocks noChangeArrowheads="1"/>
          </p:cNvSpPr>
          <p:nvPr/>
        </p:nvSpPr>
        <p:spPr bwMode="auto">
          <a:xfrm>
            <a:off x="2995613" y="703263"/>
            <a:ext cx="842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sp>
        <p:nvSpPr>
          <p:cNvPr id="1238043" name="Text Box 27"/>
          <p:cNvSpPr txBox="1">
            <a:spLocks noChangeArrowheads="1"/>
          </p:cNvSpPr>
          <p:nvPr/>
        </p:nvSpPr>
        <p:spPr bwMode="auto">
          <a:xfrm>
            <a:off x="3219450" y="574675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1238044" name="Text Box 28"/>
          <p:cNvSpPr txBox="1">
            <a:spLocks noChangeArrowheads="1"/>
          </p:cNvSpPr>
          <p:nvPr/>
        </p:nvSpPr>
        <p:spPr bwMode="auto">
          <a:xfrm>
            <a:off x="6202363" y="731838"/>
            <a:ext cx="712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1238045" name="Text Box 29"/>
          <p:cNvSpPr txBox="1">
            <a:spLocks noChangeArrowheads="1"/>
          </p:cNvSpPr>
          <p:nvPr/>
        </p:nvSpPr>
        <p:spPr bwMode="auto">
          <a:xfrm>
            <a:off x="6117730" y="5749863"/>
            <a:ext cx="104616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Sugars</a:t>
            </a:r>
          </a:p>
        </p:txBody>
      </p:sp>
      <p:sp>
        <p:nvSpPr>
          <p:cNvPr id="1238046" name="Text Box 30"/>
          <p:cNvSpPr txBox="1">
            <a:spLocks noChangeArrowheads="1"/>
          </p:cNvSpPr>
          <p:nvPr/>
        </p:nvSpPr>
        <p:spPr bwMode="auto">
          <a:xfrm>
            <a:off x="4287838" y="1981200"/>
            <a:ext cx="1292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NADP</a:t>
            </a:r>
            <a:r>
              <a:rPr lang="en-US" sz="2000" baseline="30000"/>
              <a:t>+</a:t>
            </a:r>
          </a:p>
        </p:txBody>
      </p:sp>
      <p:sp>
        <p:nvSpPr>
          <p:cNvPr id="1238047" name="Text Box 31"/>
          <p:cNvSpPr txBox="1">
            <a:spLocks noChangeArrowheads="1"/>
          </p:cNvSpPr>
          <p:nvPr/>
        </p:nvSpPr>
        <p:spPr bwMode="auto">
          <a:xfrm>
            <a:off x="4251325" y="2408238"/>
            <a:ext cx="1292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ADP + P</a:t>
            </a:r>
          </a:p>
        </p:txBody>
      </p:sp>
      <p:pic>
        <p:nvPicPr>
          <p:cNvPr id="1238048" name="Picture 32" descr="row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56338" y="1055688"/>
            <a:ext cx="519112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8049" name="Picture 33" descr="row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62688" y="4314825"/>
            <a:ext cx="519112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8050" name="Text Box 34"/>
          <p:cNvSpPr txBox="1">
            <a:spLocks noChangeArrowheads="1"/>
          </p:cNvSpPr>
          <p:nvPr/>
        </p:nvSpPr>
        <p:spPr bwMode="auto">
          <a:xfrm>
            <a:off x="6064250" y="3076575"/>
            <a:ext cx="1089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Calvin Cycle</a:t>
            </a:r>
          </a:p>
        </p:txBody>
      </p:sp>
      <p:sp>
        <p:nvSpPr>
          <p:cNvPr id="1238059" name="Text Box 43"/>
          <p:cNvSpPr txBox="1">
            <a:spLocks noChangeArrowheads="1"/>
          </p:cNvSpPr>
          <p:nvPr/>
        </p:nvSpPr>
        <p:spPr bwMode="auto">
          <a:xfrm>
            <a:off x="2552700" y="2970213"/>
            <a:ext cx="1806575" cy="915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Light- dependent reactions</a:t>
            </a:r>
          </a:p>
        </p:txBody>
      </p:sp>
      <p:sp>
        <p:nvSpPr>
          <p:cNvPr id="22554" name="Oval 51"/>
          <p:cNvSpPr>
            <a:spLocks noChangeArrowheads="1"/>
          </p:cNvSpPr>
          <p:nvPr/>
        </p:nvSpPr>
        <p:spPr bwMode="auto">
          <a:xfrm>
            <a:off x="5689600" y="2478088"/>
            <a:ext cx="1952625" cy="1862137"/>
          </a:xfrm>
          <a:prstGeom prst="ellipse">
            <a:avLst/>
          </a:prstGeom>
          <a:solidFill>
            <a:srgbClr val="E9FBC5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38066" name="Picture 50" descr="Calvin1"/>
          <p:cNvPicPr>
            <a:picLocks noChangeAspect="1" noChangeArrowheads="1"/>
          </p:cNvPicPr>
          <p:nvPr/>
        </p:nvPicPr>
        <p:blipFill>
          <a:blip r:embed="rId13"/>
          <a:srcRect l="2730" r="1489" b="8372"/>
          <a:stretch>
            <a:fillRect/>
          </a:stretch>
        </p:blipFill>
        <p:spPr bwMode="auto">
          <a:xfrm>
            <a:off x="5765800" y="2500313"/>
            <a:ext cx="183832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8068" name="Text Box 52"/>
          <p:cNvSpPr txBox="1">
            <a:spLocks noChangeArrowheads="1"/>
          </p:cNvSpPr>
          <p:nvPr/>
        </p:nvSpPr>
        <p:spPr bwMode="auto">
          <a:xfrm>
            <a:off x="6153150" y="3063875"/>
            <a:ext cx="992188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Calvin cycle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23210" y="5723906"/>
            <a:ext cx="48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3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38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3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3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3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238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23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3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41" grpId="0"/>
      <p:bldP spid="1238042" grpId="0"/>
      <p:bldP spid="1238043" grpId="0"/>
      <p:bldP spid="1238044" grpId="0"/>
      <p:bldP spid="1238046" grpId="0"/>
      <p:bldP spid="1238047" grpId="0"/>
      <p:bldP spid="1238050" grpId="0"/>
      <p:bldP spid="1238050" grpId="1"/>
      <p:bldP spid="1238059" grpId="0"/>
      <p:bldP spid="12380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57347" name="Rectangle 9"/>
          <p:cNvSpPr>
            <a:spLocks noGrp="1" noChangeArrowheads="1"/>
          </p:cNvSpPr>
          <p:nvPr>
            <p:ph type="title"/>
          </p:nvPr>
        </p:nvSpPr>
        <p:spPr>
          <a:xfrm>
            <a:off x="14288" y="165100"/>
            <a:ext cx="1069975" cy="427038"/>
          </a:xfrm>
        </p:spPr>
        <p:txBody>
          <a:bodyPr/>
          <a:lstStyle/>
          <a:p>
            <a:pPr eaLnBrk="1" hangingPunct="1"/>
            <a:r>
              <a:rPr lang="en-US" smtClean="0"/>
              <a:t>8-3</a:t>
            </a:r>
          </a:p>
        </p:txBody>
      </p:sp>
      <p:sp>
        <p:nvSpPr>
          <p:cNvPr id="5734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smtClean="0"/>
              <a:t>In </a:t>
            </a:r>
            <a:r>
              <a:rPr lang="en-US" smtClean="0">
                <a:solidFill>
                  <a:schemeClr val="accent3"/>
                </a:solidFill>
              </a:rPr>
              <a:t>In plants</a:t>
            </a:r>
            <a:r>
              <a:rPr lang="en-US" dirty="0" smtClean="0">
                <a:solidFill>
                  <a:schemeClr val="bg1"/>
                </a:solidFill>
              </a:rPr>
              <a:t>, photosynthesis takes place inside the</a:t>
            </a:r>
          </a:p>
          <a:p>
            <a:pPr lvl="2" eaLnBrk="1" hangingPunct="1"/>
            <a:r>
              <a:rPr lang="en-US" dirty="0" err="1" smtClean="0">
                <a:solidFill>
                  <a:schemeClr val="bg1"/>
                </a:solidFill>
              </a:rPr>
              <a:t>thylakoids</a:t>
            </a:r>
            <a:r>
              <a:rPr lang="en-US" dirty="0" smtClean="0">
                <a:solidFill>
                  <a:schemeClr val="bg1"/>
                </a:solidFill>
              </a:rPr>
              <a:t>.	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chloroplasts.	</a:t>
            </a:r>
          </a:p>
          <a:p>
            <a:pPr lvl="2" eaLnBrk="1" hangingPunct="1"/>
            <a:r>
              <a:rPr lang="en-US" dirty="0" err="1" smtClean="0">
                <a:solidFill>
                  <a:schemeClr val="bg1"/>
                </a:solidFill>
              </a:rPr>
              <a:t>photosystems</a:t>
            </a:r>
            <a:r>
              <a:rPr lang="en-US" dirty="0" smtClean="0">
                <a:solidFill>
                  <a:schemeClr val="bg1"/>
                </a:solidFill>
              </a:rPr>
              <a:t>.	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chlorophyll.	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7349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092200"/>
            <a:ext cx="5619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58371" name="Rectangle 14"/>
          <p:cNvSpPr>
            <a:spLocks noGrp="1" noChangeArrowheads="1"/>
          </p:cNvSpPr>
          <p:nvPr>
            <p:ph type="title"/>
          </p:nvPr>
        </p:nvSpPr>
        <p:spPr>
          <a:xfrm>
            <a:off x="14288" y="165100"/>
            <a:ext cx="1069975" cy="427038"/>
          </a:xfrm>
        </p:spPr>
        <p:txBody>
          <a:bodyPr/>
          <a:lstStyle/>
          <a:p>
            <a:pPr eaLnBrk="1" hangingPunct="1"/>
            <a:r>
              <a:rPr lang="en-US" smtClean="0"/>
              <a:t>8-3</a:t>
            </a:r>
          </a:p>
        </p:txBody>
      </p:sp>
      <p:sp>
        <p:nvSpPr>
          <p:cNvPr id="58372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Energy to make ATP in the chloroplast comes most directly from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hydrogen ions flowing through an enzyme in the </a:t>
            </a:r>
            <a:r>
              <a:rPr lang="en-US" dirty="0" err="1" smtClean="0">
                <a:solidFill>
                  <a:schemeClr val="bg1"/>
                </a:solidFill>
              </a:rPr>
              <a:t>thylakoid</a:t>
            </a:r>
            <a:r>
              <a:rPr lang="en-US" dirty="0" smtClean="0">
                <a:solidFill>
                  <a:schemeClr val="bg1"/>
                </a:solidFill>
              </a:rPr>
              <a:t> membrane.	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transfer of a phosphate from ADP.	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electrons moving through the electron transport chain.	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electrons transferred directly from NADPH.	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8373" name="Picture 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1087438"/>
            <a:ext cx="5857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59395" name="Rectangle 9"/>
          <p:cNvSpPr>
            <a:spLocks noGrp="1" noChangeArrowheads="1"/>
          </p:cNvSpPr>
          <p:nvPr>
            <p:ph type="title"/>
          </p:nvPr>
        </p:nvSpPr>
        <p:spPr>
          <a:xfrm>
            <a:off x="14288" y="165100"/>
            <a:ext cx="1069975" cy="427038"/>
          </a:xfrm>
        </p:spPr>
        <p:txBody>
          <a:bodyPr/>
          <a:lstStyle/>
          <a:p>
            <a:pPr eaLnBrk="1" hangingPunct="1"/>
            <a:r>
              <a:rPr lang="en-US" smtClean="0"/>
              <a:t>8-3</a:t>
            </a:r>
          </a:p>
        </p:txBody>
      </p:sp>
      <p:sp>
        <p:nvSpPr>
          <p:cNvPr id="5939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NADPH is produced in light-dependent reactions and carries energy in the form of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ATP.	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high-energy electrons.	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low-energy electrons.	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ADP.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9397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1087438"/>
            <a:ext cx="5857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title"/>
          </p:nvPr>
        </p:nvSpPr>
        <p:spPr>
          <a:xfrm>
            <a:off x="14288" y="165100"/>
            <a:ext cx="1069975" cy="427038"/>
          </a:xfrm>
        </p:spPr>
        <p:txBody>
          <a:bodyPr/>
          <a:lstStyle/>
          <a:p>
            <a:pPr eaLnBrk="1" hangingPunct="1"/>
            <a:r>
              <a:rPr lang="en-US" smtClean="0"/>
              <a:t>8-3</a:t>
            </a:r>
          </a:p>
        </p:txBody>
      </p:sp>
      <p:sp>
        <p:nvSpPr>
          <p:cNvPr id="61444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Which of the following factors does NOT directly affect photosynthesis?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wind	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water supply	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temperature	</a:t>
            </a:r>
          </a:p>
          <a:p>
            <a:pPr lvl="2" eaLnBrk="1" hangingPunct="1"/>
            <a:r>
              <a:rPr lang="en-US" dirty="0" smtClean="0">
                <a:solidFill>
                  <a:schemeClr val="bg1"/>
                </a:solidFill>
              </a:rPr>
              <a:t>light intensity	</a:t>
            </a:r>
          </a:p>
        </p:txBody>
      </p:sp>
      <p:pic>
        <p:nvPicPr>
          <p:cNvPr id="61445" name="Picture 6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1087438"/>
            <a:ext cx="5857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60419" name="Rectangle 11"/>
          <p:cNvSpPr>
            <a:spLocks noGrp="1" noChangeArrowheads="1"/>
          </p:cNvSpPr>
          <p:nvPr>
            <p:ph type="title"/>
          </p:nvPr>
        </p:nvSpPr>
        <p:spPr>
          <a:xfrm>
            <a:off x="14288" y="165100"/>
            <a:ext cx="1069975" cy="427038"/>
          </a:xfrm>
        </p:spPr>
        <p:txBody>
          <a:bodyPr/>
          <a:lstStyle/>
          <a:p>
            <a:pPr eaLnBrk="1" hangingPunct="1"/>
            <a:r>
              <a:rPr lang="en-US" smtClean="0"/>
              <a:t>8-3</a:t>
            </a:r>
          </a:p>
        </p:txBody>
      </p:sp>
      <p:sp>
        <p:nvSpPr>
          <p:cNvPr id="60420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What is another name for the Calvin cycle?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light-dependent reactions	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light-independent reactions	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electron transport chain	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photosynthesis	</a:t>
            </a:r>
          </a:p>
          <a:p>
            <a:pPr lvl="1" eaLnBrk="1" hangingPunct="1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60421" name="Picture 6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1087438"/>
            <a:ext cx="5857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89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Vocabulary (KIM chart)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4078" y="1148938"/>
            <a:ext cx="8229600" cy="4525963"/>
          </a:xfrm>
        </p:spPr>
        <p:txBody>
          <a:bodyPr numCol="2"/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Light Reaction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Dark Reaction (Calvin Cycle)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 smtClean="0">
                <a:solidFill>
                  <a:schemeClr val="bg1"/>
                </a:solidFill>
              </a:rPr>
              <a:t>Chemioosmosis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dirty="0" err="1" smtClean="0">
                <a:solidFill>
                  <a:schemeClr val="bg1"/>
                </a:solidFill>
              </a:rPr>
              <a:t>Photosystem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Primary electron acceptor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NADP+</a:t>
            </a: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Electron Transport Chain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Carbon Fixation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C4 Pathway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CAM Pathway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FAD+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NADPH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FADH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ATP </a:t>
            </a:r>
            <a:r>
              <a:rPr lang="en-US" dirty="0" err="1" smtClean="0">
                <a:solidFill>
                  <a:schemeClr val="bg1"/>
                </a:solidFill>
              </a:rPr>
              <a:t>Synthase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Chloroplast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0" descr="p2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644" y="1686991"/>
            <a:ext cx="7908966" cy="43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WB Chloropl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508" y="1823440"/>
            <a:ext cx="5466858" cy="1822286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629393" y="1389414"/>
            <a:ext cx="1009403" cy="510639"/>
          </a:xfrm>
          <a:prstGeom prst="straightConnector1">
            <a:avLst/>
          </a:prstGeom>
          <a:ln w="1016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Thylakoids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929244"/>
          </a:xfrm>
        </p:spPr>
        <p:txBody>
          <a:bodyPr/>
          <a:lstStyle/>
          <a:p>
            <a:pPr lvl="2"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Chloroplasts contain </a:t>
            </a:r>
            <a:r>
              <a:rPr lang="en-US" b="1" dirty="0" err="1" smtClean="0">
                <a:solidFill>
                  <a:schemeClr val="bg1"/>
                </a:solidFill>
              </a:rPr>
              <a:t>thylakoids</a:t>
            </a:r>
            <a:r>
              <a:rPr lang="en-US" dirty="0" smtClean="0">
                <a:solidFill>
                  <a:schemeClr val="bg1"/>
                </a:solidFill>
              </a:rPr>
              <a:t>—saclike photosynthetic membranes.</a:t>
            </a:r>
          </a:p>
        </p:txBody>
      </p:sp>
      <p:pic>
        <p:nvPicPr>
          <p:cNvPr id="5" name="Picture 30" descr="p20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7050" y="2655888"/>
            <a:ext cx="553561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2509" y="3182449"/>
            <a:ext cx="185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ingle </a:t>
            </a:r>
            <a:r>
              <a:rPr lang="en-US" sz="2400" dirty="0" err="1" smtClean="0">
                <a:solidFill>
                  <a:schemeClr val="bg1"/>
                </a:solidFill>
              </a:rPr>
              <a:t>thylakoid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71304" y="5902036"/>
            <a:ext cx="1436914" cy="51622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Granum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929244"/>
          </a:xfrm>
        </p:spPr>
        <p:txBody>
          <a:bodyPr/>
          <a:lstStyle/>
          <a:p>
            <a:pPr lvl="2" algn="ctr" eaLnBrk="1" hangingPunct="1">
              <a:buFont typeface="Arial" charset="0"/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Grana</a:t>
            </a:r>
            <a:r>
              <a:rPr lang="en-US" dirty="0" smtClean="0">
                <a:solidFill>
                  <a:schemeClr val="bg1"/>
                </a:solidFill>
              </a:rPr>
              <a:t> – stacks of </a:t>
            </a:r>
            <a:r>
              <a:rPr lang="en-US" dirty="0" err="1" smtClean="0">
                <a:solidFill>
                  <a:schemeClr val="bg1"/>
                </a:solidFill>
              </a:rPr>
              <a:t>thylakoids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Granum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 1 stack of </a:t>
            </a:r>
            <a:r>
              <a:rPr lang="en-US" dirty="0" err="1" smtClean="0">
                <a:solidFill>
                  <a:schemeClr val="bg1"/>
                </a:solidFill>
              </a:rPr>
              <a:t>thylakoids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" name="Picture 30" descr="p20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7050" y="2655888"/>
            <a:ext cx="553561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84571" y="3657600"/>
            <a:ext cx="1852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Granum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68290" y="4251366"/>
            <a:ext cx="1555668" cy="137125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0800000">
            <a:off x="5427024" y="4826969"/>
            <a:ext cx="486888" cy="1591294"/>
          </a:xfrm>
          <a:prstGeom prst="leftBrac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42016" y="2743200"/>
            <a:ext cx="926275" cy="17938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68290" y="2425055"/>
            <a:ext cx="279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Lumella</a:t>
            </a:r>
            <a:r>
              <a:rPr lang="en-US" sz="2400" dirty="0" smtClean="0">
                <a:solidFill>
                  <a:schemeClr val="bg1"/>
                </a:solidFill>
              </a:rPr>
              <a:t> – connect the grana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Stroma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929244"/>
          </a:xfrm>
        </p:spPr>
        <p:txBody>
          <a:bodyPr/>
          <a:lstStyle/>
          <a:p>
            <a:pPr lvl="2" algn="ctr" eaLnBrk="1" hangingPunct="1">
              <a:buFont typeface="Arial" charset="0"/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stroma</a:t>
            </a:r>
            <a:r>
              <a:rPr lang="en-US" dirty="0" smtClean="0">
                <a:solidFill>
                  <a:schemeClr val="bg1"/>
                </a:solidFill>
              </a:rPr>
              <a:t> – the space between the </a:t>
            </a:r>
            <a:r>
              <a:rPr lang="en-US" dirty="0" err="1" smtClean="0">
                <a:solidFill>
                  <a:schemeClr val="bg1"/>
                </a:solidFill>
              </a:rPr>
              <a:t>grana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30" descr="p20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7050" y="2655888"/>
            <a:ext cx="553561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6265" y="3420094"/>
            <a:ext cx="1852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stroma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33798" y="3978234"/>
            <a:ext cx="1341911" cy="1199406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acrame hemp bracelet: The finished product (image courtesy of Rings &amp; Things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952128" y="3648108"/>
            <a:ext cx="4313526" cy="16668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Photosystems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0" descr="p208B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4421" y="2508484"/>
            <a:ext cx="6144088" cy="417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756" y="1436914"/>
            <a:ext cx="8930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consists of proteins that organize chlorophyll and pigments </a:t>
            </a:r>
            <a:r>
              <a:rPr lang="en-US" sz="2800" smtClean="0">
                <a:solidFill>
                  <a:schemeClr val="bg1"/>
                </a:solidFill>
              </a:rPr>
              <a:t>to collect light.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131" y="5628904"/>
            <a:ext cx="257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Photosystems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2291938" y="6187044"/>
            <a:ext cx="2529444" cy="285008"/>
          </a:xfrm>
          <a:prstGeom prst="bentConnector3">
            <a:avLst>
              <a:gd name="adj1" fmla="val 50000"/>
            </a:avLst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t co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5" y="3336966"/>
            <a:ext cx="1205580" cy="1436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Electron Carriers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615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Example: NADP+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Special proteins that carry excited electrons (trapped energy from light in chemical form)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frying p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41" y="4920261"/>
            <a:ext cx="2159000" cy="1435100"/>
          </a:xfrm>
          <a:prstGeom prst="rect">
            <a:avLst/>
          </a:prstGeom>
        </p:spPr>
      </p:pic>
      <p:pic>
        <p:nvPicPr>
          <p:cNvPr id="5" name="Picture 4" descr="frying p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134" y="4312640"/>
            <a:ext cx="2159000" cy="1435100"/>
          </a:xfrm>
          <a:prstGeom prst="rect">
            <a:avLst/>
          </a:prstGeom>
        </p:spPr>
      </p:pic>
      <p:pic>
        <p:nvPicPr>
          <p:cNvPr id="6" name="Picture 5" descr="frying p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212" y="4906407"/>
            <a:ext cx="2159000" cy="14351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938151" y="5094515"/>
            <a:ext cx="819396" cy="106877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ot co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150" y="3726872"/>
            <a:ext cx="1205580" cy="1436916"/>
          </a:xfrm>
          <a:prstGeom prst="rect">
            <a:avLst/>
          </a:prstGeom>
        </p:spPr>
      </p:pic>
      <p:pic>
        <p:nvPicPr>
          <p:cNvPr id="12" name="Picture 11" descr="hot co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150" y="3097481"/>
            <a:ext cx="1205580" cy="143691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6780810" y="4013860"/>
            <a:ext cx="914400" cy="83127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Light-Dependent Reactions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614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Occur in the </a:t>
            </a:r>
            <a:r>
              <a:rPr lang="en-US" dirty="0" err="1" smtClean="0">
                <a:solidFill>
                  <a:schemeClr val="bg1"/>
                </a:solidFill>
              </a:rPr>
              <a:t>thylakoid</a:t>
            </a:r>
            <a:r>
              <a:rPr lang="en-US" dirty="0" smtClean="0">
                <a:solidFill>
                  <a:schemeClr val="bg1"/>
                </a:solidFill>
              </a:rPr>
              <a:t> membranes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energy from sunlight and water to produce ATP, NADPH, and 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oung plant image slid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Young plant image slide</Template>
  <TotalTime>1449</TotalTime>
  <Words>503</Words>
  <Application>Microsoft Office PowerPoint</Application>
  <PresentationFormat>On-screen Show (4:3)</PresentationFormat>
  <Paragraphs>126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Young plant image slide</vt:lpstr>
      <vt:lpstr>PowerPoint Presentation</vt:lpstr>
      <vt:lpstr>Vocabulary (KIM chart)</vt:lpstr>
      <vt:lpstr>Chloroplast</vt:lpstr>
      <vt:lpstr>Thylakoids</vt:lpstr>
      <vt:lpstr>Granum</vt:lpstr>
      <vt:lpstr>Stroma</vt:lpstr>
      <vt:lpstr>Photosystems</vt:lpstr>
      <vt:lpstr>Electron Carriers</vt:lpstr>
      <vt:lpstr>Light-Dependent Reactions</vt:lpstr>
      <vt:lpstr>Photosystem II</vt:lpstr>
      <vt:lpstr>Calvin Cycle</vt:lpstr>
      <vt:lpstr>Factors affecting photosynthesis?</vt:lpstr>
      <vt:lpstr>PowerPoint Presentation</vt:lpstr>
      <vt:lpstr>8-3</vt:lpstr>
      <vt:lpstr>8-3</vt:lpstr>
      <vt:lpstr>8-3</vt:lpstr>
      <vt:lpstr>8-3</vt:lpstr>
      <vt:lpstr>8-3</vt:lpstr>
    </vt:vector>
  </TitlesOfParts>
  <Manager/>
  <Company>PCS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PCS</dc:creator>
  <cp:keywords/>
  <dc:description/>
  <cp:lastModifiedBy>Xuser</cp:lastModifiedBy>
  <cp:revision>51</cp:revision>
  <dcterms:created xsi:type="dcterms:W3CDTF">2010-01-27T17:47:24Z</dcterms:created>
  <dcterms:modified xsi:type="dcterms:W3CDTF">2014-01-27T15:24:27Z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TC011800021033</vt:lpwstr>
  </property>
</Properties>
</file>