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5"/>
  </p:notesMasterIdLst>
  <p:sldIdLst>
    <p:sldId id="256" r:id="rId2"/>
    <p:sldId id="267" r:id="rId3"/>
    <p:sldId id="257" r:id="rId4"/>
    <p:sldId id="258" r:id="rId5"/>
    <p:sldId id="259" r:id="rId6"/>
    <p:sldId id="260" r:id="rId7"/>
    <p:sldId id="261" r:id="rId8"/>
    <p:sldId id="262" r:id="rId9"/>
    <p:sldId id="263" r:id="rId10"/>
    <p:sldId id="264" r:id="rId11"/>
    <p:sldId id="265" r:id="rId12"/>
    <p:sldId id="266" r:id="rId13"/>
    <p:sldId id="268" r:id="rId1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FF66"/>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1904" autoAdjust="0"/>
    <p:restoredTop sz="90929"/>
  </p:normalViewPr>
  <p:slideViewPr>
    <p:cSldViewPr>
      <p:cViewPr varScale="1">
        <p:scale>
          <a:sx n="67" d="100"/>
          <a:sy n="67" d="100"/>
        </p:scale>
        <p:origin x="-21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1638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593A595-362F-4E0C-87E8-C979E8328B1E}" type="slidenum">
              <a:rPr lang="en-GB"/>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8D25EE-9C9A-4F6E-B74E-190A06A0C36D}" type="slidenum">
              <a:rPr lang="en-GB"/>
              <a:pPr/>
              <a:t>1</a:t>
            </a:fld>
            <a:endParaRPr lang="en-GB"/>
          </a:p>
        </p:txBody>
      </p:sp>
      <p:sp>
        <p:nvSpPr>
          <p:cNvPr id="17410" name="Rectangle 2"/>
          <p:cNvSpPr>
            <a:spLocks noRo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4DA2FF-759A-44EE-A9F2-53DE40ECE36A}" type="slidenum">
              <a:rPr lang="en-GB"/>
              <a:pPr/>
              <a:t>10</a:t>
            </a:fld>
            <a:endParaRPr lang="en-GB"/>
          </a:p>
        </p:txBody>
      </p:sp>
      <p:sp>
        <p:nvSpPr>
          <p:cNvPr id="26626" name="Rectangle 2"/>
          <p:cNvSpPr>
            <a:spLocks noRo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B60F1B-1553-423F-8990-4AB65793FE27}" type="slidenum">
              <a:rPr lang="en-GB"/>
              <a:pPr/>
              <a:t>11</a:t>
            </a:fld>
            <a:endParaRPr lang="en-GB"/>
          </a:p>
        </p:txBody>
      </p:sp>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5C2BA8-C054-4CD9-B70E-B15E370EE89B}" type="slidenum">
              <a:rPr lang="en-GB"/>
              <a:pPr/>
              <a:t>12</a:t>
            </a:fld>
            <a:endParaRPr lang="en-GB"/>
          </a:p>
        </p:txBody>
      </p:sp>
      <p:sp>
        <p:nvSpPr>
          <p:cNvPr id="28674" name="Rectangle 2"/>
          <p:cNvSpPr>
            <a:spLocks noRo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B28F52-C2AB-4E88-B089-C5568B3F3604}" type="slidenum">
              <a:rPr lang="en-GB"/>
              <a:pPr/>
              <a:t>13</a:t>
            </a:fld>
            <a:endParaRPr lang="en-GB"/>
          </a:p>
        </p:txBody>
      </p:sp>
      <p:sp>
        <p:nvSpPr>
          <p:cNvPr id="30722" name="Rectangle 2"/>
          <p:cNvSpPr>
            <a:spLocks noRot="1" noChangeArrowheads="1" noTextEdit="1"/>
          </p:cNvSpPr>
          <p:nvPr>
            <p:ph type="sldImg"/>
          </p:nvPr>
        </p:nvSpPr>
        <p:spPr>
          <a:xfrm>
            <a:off x="1144588" y="685800"/>
            <a:ext cx="4572000" cy="3429000"/>
          </a:xfrm>
          <a:ln/>
        </p:spPr>
      </p:sp>
      <p:sp>
        <p:nvSpPr>
          <p:cNvPr id="30723" name="Rectangle 3"/>
          <p:cNvSpPr>
            <a:spLocks noGrp="1" noChangeArrowheads="1"/>
          </p:cNvSpPr>
          <p:nvPr>
            <p:ph type="body" idx="1"/>
          </p:nvPr>
        </p:nvSpPr>
        <p:spPr>
          <a:xfrm>
            <a:off x="914400" y="4343400"/>
            <a:ext cx="5029200" cy="4114800"/>
          </a:xfrm>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8FF561-F51B-41AD-982C-DFD6BF4ACF6B}" type="slidenum">
              <a:rPr lang="en-GB"/>
              <a:pPr/>
              <a:t>2</a:t>
            </a:fld>
            <a:endParaRPr lang="en-GB"/>
          </a:p>
        </p:txBody>
      </p:sp>
      <p:sp>
        <p:nvSpPr>
          <p:cNvPr id="18434" name="Rectangle 2"/>
          <p:cNvSpPr>
            <a:spLocks noRo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D24A95-3A61-498A-9BF2-5495F4141930}" type="slidenum">
              <a:rPr lang="en-GB"/>
              <a:pPr/>
              <a:t>3</a:t>
            </a:fld>
            <a:endParaRPr lang="en-GB"/>
          </a:p>
        </p:txBody>
      </p:sp>
      <p:sp>
        <p:nvSpPr>
          <p:cNvPr id="19458" name="Rectangle 2"/>
          <p:cNvSpPr>
            <a:spLocks noRo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F669F6-5C5F-4889-8DC4-859FBFAA4653}" type="slidenum">
              <a:rPr lang="en-GB"/>
              <a:pPr/>
              <a:t>4</a:t>
            </a:fld>
            <a:endParaRPr lang="en-GB"/>
          </a:p>
        </p:txBody>
      </p:sp>
      <p:sp>
        <p:nvSpPr>
          <p:cNvPr id="20482" name="Rectangle 2"/>
          <p:cNvSpPr>
            <a:spLocks noRo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70ED93-E750-4F49-B4EE-B5AC018FCF67}" type="slidenum">
              <a:rPr lang="en-GB"/>
              <a:pPr/>
              <a:t>5</a:t>
            </a:fld>
            <a:endParaRPr lang="en-GB"/>
          </a:p>
        </p:txBody>
      </p:sp>
      <p:sp>
        <p:nvSpPr>
          <p:cNvPr id="21506" name="Rectangle 2"/>
          <p:cNvSpPr>
            <a:spLocks noRo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35982E-7B5A-4C6E-BEA0-6308777A9083}" type="slidenum">
              <a:rPr lang="en-GB"/>
              <a:pPr/>
              <a:t>6</a:t>
            </a:fld>
            <a:endParaRPr lang="en-GB"/>
          </a:p>
        </p:txBody>
      </p:sp>
      <p:sp>
        <p:nvSpPr>
          <p:cNvPr id="22530" name="Rectangle 2"/>
          <p:cNvSpPr>
            <a:spLocks noRo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6AE776-F8DA-4B86-82A5-C4FAA2ED8397}" type="slidenum">
              <a:rPr lang="en-GB"/>
              <a:pPr/>
              <a:t>7</a:t>
            </a:fld>
            <a:endParaRPr lang="en-GB"/>
          </a:p>
        </p:txBody>
      </p:sp>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AD66D5-8C12-47CD-97AE-2967230DE0A0}" type="slidenum">
              <a:rPr lang="en-GB"/>
              <a:pPr/>
              <a:t>8</a:t>
            </a:fld>
            <a:endParaRPr lang="en-GB"/>
          </a:p>
        </p:txBody>
      </p:sp>
      <p:sp>
        <p:nvSpPr>
          <p:cNvPr id="24578" name="Rectangle 2"/>
          <p:cNvSpPr>
            <a:spLocks noRo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483E3A-1E4D-44AD-A1D7-5685318C975E}" type="slidenum">
              <a:rPr lang="en-GB"/>
              <a:pPr/>
              <a:t>9</a:t>
            </a:fld>
            <a:endParaRPr lang="en-GB"/>
          </a:p>
        </p:txBody>
      </p:sp>
      <p:sp>
        <p:nvSpPr>
          <p:cNvPr id="25602" name="Rectangle 2"/>
          <p:cNvSpPr>
            <a:spLocks noRo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ChangeArrowheads="1"/>
          </p:cNvSpPr>
          <p:nvPr/>
        </p:nvSpPr>
        <p:spPr bwMode="ltGray">
          <a:xfrm>
            <a:off x="0" y="0"/>
            <a:ext cx="825500" cy="6858000"/>
          </a:xfrm>
          <a:prstGeom prst="rect">
            <a:avLst/>
          </a:prstGeom>
          <a:solidFill>
            <a:schemeClr val="tx2">
              <a:alpha val="50000"/>
            </a:schemeClr>
          </a:solidFill>
          <a:ln w="9525">
            <a:noFill/>
            <a:miter lim="800000"/>
            <a:headEnd/>
            <a:tailEnd/>
          </a:ln>
        </p:spPr>
        <p:txBody>
          <a:bodyPr wrap="none" anchor="ctr"/>
          <a:lstStyle/>
          <a:p>
            <a:pPr algn="ctr"/>
            <a:endParaRPr kumimoji="1" lang="en-GB"/>
          </a:p>
        </p:txBody>
      </p:sp>
      <p:sp>
        <p:nvSpPr>
          <p:cNvPr id="4099" name="Rectangle 3"/>
          <p:cNvSpPr>
            <a:spLocks noGrp="1" noChangeArrowheads="1"/>
          </p:cNvSpPr>
          <p:nvPr>
            <p:ph type="ctrTitle"/>
          </p:nvPr>
        </p:nvSpPr>
        <p:spPr>
          <a:xfrm>
            <a:off x="990600" y="1171575"/>
            <a:ext cx="7467600" cy="2105025"/>
          </a:xfrm>
        </p:spPr>
        <p:txBody>
          <a:bodyPr>
            <a:spAutoFit/>
          </a:bodyPr>
          <a:lstStyle>
            <a:lvl1pPr>
              <a:defRPr sz="6600">
                <a:solidFill>
                  <a:srgbClr val="CCFFFF"/>
                </a:solidFill>
              </a:defRPr>
            </a:lvl1pPr>
          </a:lstStyle>
          <a:p>
            <a:r>
              <a:rPr lang="en-US"/>
              <a:t>Click to edit Master title style</a:t>
            </a:r>
          </a:p>
        </p:txBody>
      </p:sp>
      <p:sp>
        <p:nvSpPr>
          <p:cNvPr id="4100" name="Rectangle 4"/>
          <p:cNvSpPr>
            <a:spLocks noGrp="1" noChangeArrowheads="1"/>
          </p:cNvSpPr>
          <p:nvPr>
            <p:ph type="subTitle" idx="1"/>
          </p:nvPr>
        </p:nvSpPr>
        <p:spPr>
          <a:xfrm>
            <a:off x="1447800" y="3886200"/>
            <a:ext cx="6400800" cy="1752600"/>
          </a:xfrm>
        </p:spPr>
        <p:txBody>
          <a:bodyPr/>
          <a:lstStyle>
            <a:lvl1pPr marL="0" indent="0" algn="ctr">
              <a:buFont typeface="Wingdings" pitchFamily="2" charset="2"/>
              <a:buNone/>
              <a:defRPr sz="4000">
                <a:solidFill>
                  <a:srgbClr val="CCECFF"/>
                </a:solidFill>
              </a:defRPr>
            </a:lvl1pPr>
          </a:lstStyle>
          <a:p>
            <a:r>
              <a:rPr lang="en-US"/>
              <a:t>Click to edit Master subtitle style</a:t>
            </a:r>
          </a:p>
        </p:txBody>
      </p:sp>
      <p:sp>
        <p:nvSpPr>
          <p:cNvPr id="4101" name="Rectangle 5"/>
          <p:cNvSpPr>
            <a:spLocks noGrp="1" noChangeArrowheads="1"/>
          </p:cNvSpPr>
          <p:nvPr>
            <p:ph type="dt" sz="half" idx="2"/>
          </p:nvPr>
        </p:nvSpPr>
        <p:spPr>
          <a:xfrm>
            <a:off x="838200" y="6248400"/>
            <a:ext cx="1752600" cy="457200"/>
          </a:xfrm>
        </p:spPr>
        <p:txBody>
          <a:bodyPr/>
          <a:lstStyle>
            <a:lvl1pPr>
              <a:defRPr>
                <a:solidFill>
                  <a:srgbClr val="CCECFF"/>
                </a:solidFill>
              </a:defRPr>
            </a:lvl1pPr>
          </a:lstStyle>
          <a:p>
            <a:endParaRPr lang="en-US"/>
          </a:p>
        </p:txBody>
      </p:sp>
      <p:sp>
        <p:nvSpPr>
          <p:cNvPr id="4102" name="Rectangle 6"/>
          <p:cNvSpPr>
            <a:spLocks noGrp="1" noChangeArrowheads="1"/>
          </p:cNvSpPr>
          <p:nvPr>
            <p:ph type="ftr" sz="quarter" idx="3"/>
          </p:nvPr>
        </p:nvSpPr>
        <p:spPr>
          <a:xfrm>
            <a:off x="3276600" y="6248400"/>
            <a:ext cx="2895600" cy="457200"/>
          </a:xfrm>
        </p:spPr>
        <p:txBody>
          <a:bodyPr/>
          <a:lstStyle>
            <a:lvl1pPr>
              <a:defRPr>
                <a:solidFill>
                  <a:srgbClr val="CCECFF"/>
                </a:solidFill>
              </a:defRPr>
            </a:lvl1pPr>
          </a:lstStyle>
          <a:p>
            <a:endParaRPr lang="en-US"/>
          </a:p>
        </p:txBody>
      </p:sp>
      <p:sp>
        <p:nvSpPr>
          <p:cNvPr id="4103" name="Rectangle 7"/>
          <p:cNvSpPr>
            <a:spLocks noGrp="1" noChangeArrowheads="1"/>
          </p:cNvSpPr>
          <p:nvPr>
            <p:ph type="sldNum" sz="quarter" idx="4"/>
          </p:nvPr>
        </p:nvSpPr>
        <p:spPr>
          <a:xfrm>
            <a:off x="6934200" y="6248400"/>
            <a:ext cx="1905000" cy="457200"/>
          </a:xfrm>
        </p:spPr>
        <p:txBody>
          <a:bodyPr/>
          <a:lstStyle>
            <a:lvl1pPr>
              <a:defRPr>
                <a:solidFill>
                  <a:srgbClr val="CCECFF"/>
                </a:solidFill>
              </a:defRPr>
            </a:lvl1pPr>
          </a:lstStyle>
          <a:p>
            <a:fld id="{F2122EB2-CD64-4A85-B8CD-4029E61FF261}" type="slidenum">
              <a:rPr lang="en-US"/>
              <a:pPr/>
              <a:t>‹#›</a:t>
            </a:fld>
            <a:endParaRPr lang="en-US"/>
          </a:p>
        </p:txBody>
      </p:sp>
      <p:sp>
        <p:nvSpPr>
          <p:cNvPr id="4104" name="Rectangle 8"/>
          <p:cNvSpPr>
            <a:spLocks noChangeArrowheads="1"/>
          </p:cNvSpPr>
          <p:nvPr/>
        </p:nvSpPr>
        <p:spPr bwMode="ltGray">
          <a:xfrm>
            <a:off x="0" y="3543300"/>
            <a:ext cx="3343275" cy="122238"/>
          </a:xfrm>
          <a:prstGeom prst="rect">
            <a:avLst/>
          </a:prstGeom>
          <a:solidFill>
            <a:schemeClr val="bg2">
              <a:alpha val="50000"/>
            </a:schemeClr>
          </a:solidFill>
          <a:ln w="9525">
            <a:noFill/>
            <a:miter lim="800000"/>
            <a:headEnd/>
            <a:tailEnd/>
          </a:ln>
        </p:spPr>
        <p:txBody>
          <a:bodyPr wrap="none" anchor="ctr"/>
          <a:lstStyle/>
          <a:p>
            <a:pPr algn="ctr"/>
            <a:endParaRPr kumimoji="1"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9E1BCDC-5B03-486E-BC66-25ADA9AD48F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457200"/>
            <a:ext cx="20574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457200"/>
            <a:ext cx="60198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3B77913-7D78-44E8-B9C6-5509AF57666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9050010-217D-4E37-8DF4-F57B779CF0F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83D1ABC-2F8E-44A6-BBC0-855CC6E286B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E1DF399-1646-450F-B1A0-7C88197045F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15FE77E-9B6D-4B74-B73D-E4119943BB0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9EBFA26-CC83-42E3-81F2-D77F56B1CCC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8FB3424-8F23-4024-827A-752087AB170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3D461EF-8A07-4A69-9E63-C322E18FF96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F1CE544-1D0D-4F6C-905A-F437F205EFF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28600" y="4572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lvl1pPr>
          </a:lstStyle>
          <a:p>
            <a:endParaRPr 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lvl1pPr>
          </a:lstStyle>
          <a:p>
            <a:endParaRPr 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lvl1pPr>
          </a:lstStyle>
          <a:p>
            <a:fld id="{021849C6-FE87-4EE3-B38D-96AB6843688F}" type="slidenum">
              <a:rPr lang="en-US"/>
              <a:pPr/>
              <a:t>‹#›</a:t>
            </a:fld>
            <a:endParaRPr lang="en-US"/>
          </a:p>
        </p:txBody>
      </p:sp>
      <p:sp>
        <p:nvSpPr>
          <p:cNvPr id="3079" name="Rectangle 7"/>
          <p:cNvSpPr>
            <a:spLocks noChangeArrowheads="1"/>
          </p:cNvSpPr>
          <p:nvPr/>
        </p:nvSpPr>
        <p:spPr bwMode="gray">
          <a:xfrm>
            <a:off x="0" y="1638300"/>
            <a:ext cx="3343275" cy="122238"/>
          </a:xfrm>
          <a:prstGeom prst="rect">
            <a:avLst/>
          </a:prstGeom>
          <a:solidFill>
            <a:schemeClr val="bg2">
              <a:alpha val="50000"/>
            </a:schemeClr>
          </a:solidFill>
          <a:ln w="9525">
            <a:noFill/>
            <a:miter lim="800000"/>
            <a:headEnd/>
            <a:tailEnd/>
          </a:ln>
        </p:spPr>
        <p:txBody>
          <a:bodyPr wrap="none" anchor="ctr"/>
          <a:lstStyle/>
          <a:p>
            <a:pPr algn="ctr"/>
            <a:endParaRPr kumimoji="1" lang="en-GB"/>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accent1"/>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1"/>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wmf"/><Relationship Id="rId4" Type="http://schemas.openxmlformats.org/officeDocument/2006/relationships/image" Target="../media/image10.gif"/></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sz="6000"/>
              <a:t>     The Cell Theory</a:t>
            </a:r>
          </a:p>
        </p:txBody>
      </p:sp>
      <p:sp>
        <p:nvSpPr>
          <p:cNvPr id="2051" name="Rectangle 3"/>
          <p:cNvSpPr>
            <a:spLocks noGrp="1" noChangeArrowheads="1"/>
          </p:cNvSpPr>
          <p:nvPr>
            <p:ph type="body" idx="1"/>
          </p:nvPr>
        </p:nvSpPr>
        <p:spPr/>
        <p:txBody>
          <a:bodyPr/>
          <a:lstStyle/>
          <a:p>
            <a:endParaRPr lang="en-GB"/>
          </a:p>
        </p:txBody>
      </p:sp>
      <p:pic>
        <p:nvPicPr>
          <p:cNvPr id="2052" name="Picture 4" descr="BloodCells"/>
          <p:cNvPicPr>
            <a:picLocks noChangeAspect="1" noChangeArrowheads="1"/>
          </p:cNvPicPr>
          <p:nvPr/>
        </p:nvPicPr>
        <p:blipFill>
          <a:blip r:embed="rId3"/>
          <a:srcRect l="-1515" b="6737"/>
          <a:stretch>
            <a:fillRect/>
          </a:stretch>
        </p:blipFill>
        <p:spPr bwMode="auto">
          <a:xfrm>
            <a:off x="533400" y="1981200"/>
            <a:ext cx="7924800" cy="41148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Modern Cell Theory</a:t>
            </a:r>
          </a:p>
        </p:txBody>
      </p:sp>
      <p:sp>
        <p:nvSpPr>
          <p:cNvPr id="11267" name="Rectangle 3"/>
          <p:cNvSpPr>
            <a:spLocks noGrp="1" noChangeArrowheads="1"/>
          </p:cNvSpPr>
          <p:nvPr>
            <p:ph type="body" idx="1"/>
          </p:nvPr>
        </p:nvSpPr>
        <p:spPr/>
        <p:txBody>
          <a:bodyPr/>
          <a:lstStyle/>
          <a:p>
            <a:pPr>
              <a:lnSpc>
                <a:spcPct val="90000"/>
              </a:lnSpc>
            </a:pPr>
            <a:r>
              <a:rPr lang="en-US" sz="2600"/>
              <a:t>Modern Cell Theory contains 4 statements, in addition to the original Cell Theory:</a:t>
            </a:r>
          </a:p>
          <a:p>
            <a:pPr>
              <a:lnSpc>
                <a:spcPct val="90000"/>
              </a:lnSpc>
            </a:pPr>
            <a:r>
              <a:rPr lang="en-US" sz="2400"/>
              <a:t>The cell contains hereditary information(DNA) which is passed on from cell to cell during cell division.</a:t>
            </a:r>
          </a:p>
          <a:p>
            <a:pPr>
              <a:lnSpc>
                <a:spcPct val="90000"/>
              </a:lnSpc>
            </a:pPr>
            <a:r>
              <a:rPr lang="en-US" sz="2400"/>
              <a:t>All cells are basically the same in chemical composition and metabolic activities.</a:t>
            </a:r>
          </a:p>
          <a:p>
            <a:pPr>
              <a:lnSpc>
                <a:spcPct val="90000"/>
              </a:lnSpc>
            </a:pPr>
            <a:r>
              <a:rPr lang="en-US" sz="2400"/>
              <a:t>All basic chemical &amp; physiological functions are carried out inside the cells.(movement, digestion,etc)</a:t>
            </a:r>
          </a:p>
          <a:p>
            <a:pPr>
              <a:lnSpc>
                <a:spcPct val="90000"/>
              </a:lnSpc>
            </a:pPr>
            <a:r>
              <a:rPr lang="en-US" sz="2400"/>
              <a:t>Cell activity depends on the activities of sub-cellular structures within the cell(organelles, nucleus, plasma membrane)</a:t>
            </a:r>
          </a:p>
          <a:p>
            <a:pPr>
              <a:lnSpc>
                <a:spcPct val="90000"/>
              </a:lnSpc>
            </a:pPr>
            <a:endParaRPr lang="en-US" sz="2400"/>
          </a:p>
          <a:p>
            <a:pPr>
              <a:lnSpc>
                <a:spcPct val="90000"/>
              </a:lnSpc>
            </a:pPr>
            <a:endParaRPr lang="en-US" sz="2600"/>
          </a:p>
        </p:txBody>
      </p:sp>
      <p:pic>
        <p:nvPicPr>
          <p:cNvPr id="11268" name="Picture 4" descr="dna"/>
          <p:cNvPicPr>
            <a:picLocks noChangeAspect="1" noChangeArrowheads="1" noCrop="1"/>
          </p:cNvPicPr>
          <p:nvPr/>
        </p:nvPicPr>
        <p:blipFill>
          <a:blip r:embed="rId3"/>
          <a:srcRect/>
          <a:stretch>
            <a:fillRect/>
          </a:stretch>
        </p:blipFill>
        <p:spPr bwMode="auto">
          <a:xfrm>
            <a:off x="8229600" y="2057400"/>
            <a:ext cx="617538" cy="154305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3200"/>
              <a:t>How Has The Cell Theory Been Used?</a:t>
            </a:r>
          </a:p>
        </p:txBody>
      </p:sp>
      <p:sp>
        <p:nvSpPr>
          <p:cNvPr id="12291" name="Rectangle 3"/>
          <p:cNvSpPr>
            <a:spLocks noGrp="1" noChangeArrowheads="1"/>
          </p:cNvSpPr>
          <p:nvPr>
            <p:ph type="body" idx="1"/>
          </p:nvPr>
        </p:nvSpPr>
        <p:spPr/>
        <p:txBody>
          <a:bodyPr/>
          <a:lstStyle/>
          <a:p>
            <a:r>
              <a:rPr lang="en-US" sz="2800"/>
              <a:t>The basic discovered truths about cells, listed in the Cell Theory, are the basis for things such as:</a:t>
            </a:r>
          </a:p>
          <a:p>
            <a:pPr lvl="1"/>
            <a:r>
              <a:rPr lang="en-US" sz="2200"/>
              <a:t>Disease/Health/Medical Research and Cures(AIDS, Cancer, Vaccines, Cloning, Stem Cell Research, etc.)</a:t>
            </a:r>
          </a:p>
        </p:txBody>
      </p:sp>
      <p:pic>
        <p:nvPicPr>
          <p:cNvPr id="12292" name="Picture 4" descr="WhiteBloodCell"/>
          <p:cNvPicPr>
            <a:picLocks noChangeAspect="1" noChangeArrowheads="1"/>
          </p:cNvPicPr>
          <p:nvPr/>
        </p:nvPicPr>
        <p:blipFill>
          <a:blip r:embed="rId3"/>
          <a:srcRect/>
          <a:stretch>
            <a:fillRect/>
          </a:stretch>
        </p:blipFill>
        <p:spPr bwMode="auto">
          <a:xfrm>
            <a:off x="1447800" y="4114800"/>
            <a:ext cx="6400800" cy="27432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Some Parting Thoughts</a:t>
            </a:r>
          </a:p>
        </p:txBody>
      </p:sp>
      <p:sp>
        <p:nvSpPr>
          <p:cNvPr id="13315" name="Rectangle 3"/>
          <p:cNvSpPr>
            <a:spLocks noGrp="1" noChangeArrowheads="1"/>
          </p:cNvSpPr>
          <p:nvPr>
            <p:ph type="body" idx="1"/>
          </p:nvPr>
        </p:nvSpPr>
        <p:spPr/>
        <p:txBody>
          <a:bodyPr/>
          <a:lstStyle/>
          <a:p>
            <a:r>
              <a:rPr lang="en-US" sz="2800" dirty="0"/>
              <a:t>It is amazing to think that the cells that make up our bodies are just as alive as we are. Humans are just an intricately designed community of cells, which must work together to </a:t>
            </a:r>
            <a:r>
              <a:rPr lang="en-US" sz="2800" dirty="0" smtClean="0"/>
              <a:t>survive</a:t>
            </a:r>
            <a:r>
              <a:rPr lang="en-US" sz="2800" dirty="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684213" y="1052513"/>
            <a:ext cx="7920037" cy="3743325"/>
          </a:xfrm>
          <a:prstGeom prst="rect">
            <a:avLst/>
          </a:prstGeom>
          <a:noFill/>
          <a:ln w="9525">
            <a:noFill/>
            <a:miter lim="800000"/>
            <a:headEnd/>
            <a:tailEnd/>
          </a:ln>
          <a:effectLst/>
        </p:spPr>
        <p:txBody>
          <a:bodyPr>
            <a:spAutoFit/>
          </a:bodyPr>
          <a:lstStyle/>
          <a:p>
            <a:r>
              <a:rPr lang="en-GB">
                <a:latin typeface="Arial" pitchFamily="34" charset="0"/>
                <a:cs typeface="Arial" pitchFamily="34" charset="0"/>
              </a:rPr>
              <a:t>This powerpoint was kindly donated to </a:t>
            </a:r>
            <a:r>
              <a:rPr lang="en-GB">
                <a:latin typeface="Arial" pitchFamily="34" charset="0"/>
                <a:cs typeface="Arial" pitchFamily="34" charset="0"/>
                <a:hlinkClick r:id="rId3"/>
              </a:rPr>
              <a:t>www.worldofteaching.com</a:t>
            </a:r>
            <a:endParaRPr lang="en-GB">
              <a:latin typeface="Arial" pitchFamily="34" charset="0"/>
              <a:cs typeface="Arial" pitchFamily="34" charset="0"/>
            </a:endParaRPr>
          </a:p>
          <a:p>
            <a:endParaRPr lang="en-GB">
              <a:latin typeface="Arial" pitchFamily="34" charset="0"/>
              <a:cs typeface="Arial" pitchFamily="34" charset="0"/>
            </a:endParaRPr>
          </a:p>
          <a:p>
            <a:endParaRPr lang="en-GB">
              <a:latin typeface="Arial" pitchFamily="34" charset="0"/>
              <a:cs typeface="Arial" pitchFamily="34" charset="0"/>
            </a:endParaRPr>
          </a:p>
          <a:p>
            <a:endParaRPr lang="en-GB">
              <a:latin typeface="Arial" pitchFamily="34" charset="0"/>
              <a:cs typeface="Arial" pitchFamily="34" charset="0"/>
            </a:endParaRPr>
          </a:p>
          <a:p>
            <a:endParaRPr lang="en-GB">
              <a:latin typeface="Arial" pitchFamily="34" charset="0"/>
              <a:cs typeface="Arial" pitchFamily="34" charset="0"/>
            </a:endParaRPr>
          </a:p>
          <a:p>
            <a:r>
              <a:rPr lang="en-GB">
                <a:latin typeface="Arial" pitchFamily="34" charset="0"/>
                <a:cs typeface="Arial" pitchFamily="34" charset="0"/>
                <a:hlinkClick r:id="rId3"/>
              </a:rPr>
              <a:t>http://www.worldofteaching.com</a:t>
            </a:r>
            <a:r>
              <a:rPr lang="en-GB">
                <a:latin typeface="Arial" pitchFamily="34" charset="0"/>
                <a:cs typeface="Arial" pitchFamily="34" charset="0"/>
              </a:rPr>
              <a:t> is home to over a thousand powerpoints submitted by teachers. This is a completely free site and requires no registration. Please visit and I hope it will help in your teaching.</a:t>
            </a:r>
            <a:endParaRPr lang="en-US">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Some Random Cell Facts</a:t>
            </a:r>
          </a:p>
        </p:txBody>
      </p:sp>
      <p:sp>
        <p:nvSpPr>
          <p:cNvPr id="15363" name="Rectangle 3"/>
          <p:cNvSpPr>
            <a:spLocks noGrp="1" noChangeArrowheads="1"/>
          </p:cNvSpPr>
          <p:nvPr>
            <p:ph type="body" idx="1"/>
          </p:nvPr>
        </p:nvSpPr>
        <p:spPr/>
        <p:txBody>
          <a:bodyPr/>
          <a:lstStyle/>
          <a:p>
            <a:r>
              <a:rPr lang="en-US"/>
              <a:t>The average human being is composed of around 100 Trillion individual cells!!!</a:t>
            </a:r>
          </a:p>
          <a:p>
            <a:r>
              <a:rPr lang="en-US"/>
              <a:t>It would take as many as 50 cells to cover the area of a dot on the letter “</a:t>
            </a:r>
            <a:r>
              <a:rPr lang="en-US" sz="2000"/>
              <a:t>i</a:t>
            </a:r>
            <a:r>
              <a:rPr lang="en-US"/>
              <a:t>”</a:t>
            </a:r>
          </a:p>
          <a:p>
            <a:endParaRPr lang="en-US"/>
          </a:p>
          <a:p>
            <a:pPr algn="ctr">
              <a:buFont typeface="Wingdings" pitchFamily="2" charset="2"/>
              <a:buNone/>
            </a:pPr>
            <a:r>
              <a:rPr lang="en-US" sz="6000">
                <a:solidFill>
                  <a:srgbClr val="FF3300"/>
                </a:solidFill>
              </a:rPr>
              <a:t>WOW!!!</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a:t>Discovery of Cells</a:t>
            </a:r>
          </a:p>
        </p:txBody>
      </p:sp>
      <p:sp>
        <p:nvSpPr>
          <p:cNvPr id="1027" name="Rectangle 3"/>
          <p:cNvSpPr>
            <a:spLocks noGrp="1" noChangeArrowheads="1"/>
          </p:cNvSpPr>
          <p:nvPr>
            <p:ph type="body" idx="1"/>
          </p:nvPr>
        </p:nvSpPr>
        <p:spPr/>
        <p:txBody>
          <a:bodyPr/>
          <a:lstStyle/>
          <a:p>
            <a:r>
              <a:rPr lang="en-US" sz="2400"/>
              <a:t>1665- English Scientist, Robert Hooke, discovered cells while looking at a thin slice of cork.</a:t>
            </a:r>
          </a:p>
          <a:p>
            <a:r>
              <a:rPr lang="en-US" sz="2400"/>
              <a:t>He described the cells as tiny boxes or a honeycomb</a:t>
            </a:r>
          </a:p>
          <a:p>
            <a:r>
              <a:rPr lang="en-US" sz="2400"/>
              <a:t>He thought that cells only existed in plants and fungi</a:t>
            </a:r>
          </a:p>
        </p:txBody>
      </p:sp>
      <p:pic>
        <p:nvPicPr>
          <p:cNvPr id="1028" name="Picture 4" descr="lightbulb"/>
          <p:cNvPicPr>
            <a:picLocks noChangeAspect="1" noChangeArrowheads="1" noCrop="1"/>
          </p:cNvPicPr>
          <p:nvPr/>
        </p:nvPicPr>
        <p:blipFill>
          <a:blip r:embed="rId3"/>
          <a:srcRect/>
          <a:stretch>
            <a:fillRect/>
          </a:stretch>
        </p:blipFill>
        <p:spPr bwMode="auto">
          <a:xfrm>
            <a:off x="5334000" y="685800"/>
            <a:ext cx="571500" cy="857250"/>
          </a:xfrm>
          <a:prstGeom prst="rect">
            <a:avLst/>
          </a:prstGeom>
          <a:noFill/>
        </p:spPr>
      </p:pic>
      <p:pic>
        <p:nvPicPr>
          <p:cNvPr id="1029" name="Picture 5" descr="hookemicro"/>
          <p:cNvPicPr>
            <a:picLocks noChangeAspect="1" noChangeArrowheads="1"/>
          </p:cNvPicPr>
          <p:nvPr/>
        </p:nvPicPr>
        <p:blipFill>
          <a:blip r:embed="rId4"/>
          <a:srcRect/>
          <a:stretch>
            <a:fillRect/>
          </a:stretch>
        </p:blipFill>
        <p:spPr bwMode="auto">
          <a:xfrm>
            <a:off x="5029200" y="3657600"/>
            <a:ext cx="2849563" cy="3200400"/>
          </a:xfrm>
          <a:prstGeom prst="rect">
            <a:avLst/>
          </a:prstGeom>
          <a:noFill/>
        </p:spPr>
      </p:pic>
      <p:pic>
        <p:nvPicPr>
          <p:cNvPr id="1030" name="Picture 6" descr="Hooke"/>
          <p:cNvPicPr>
            <a:picLocks noChangeAspect="1" noChangeArrowheads="1"/>
          </p:cNvPicPr>
          <p:nvPr/>
        </p:nvPicPr>
        <p:blipFill>
          <a:blip r:embed="rId5"/>
          <a:srcRect/>
          <a:stretch>
            <a:fillRect/>
          </a:stretch>
        </p:blipFill>
        <p:spPr bwMode="auto">
          <a:xfrm>
            <a:off x="1676400" y="3657600"/>
            <a:ext cx="2276475" cy="3200400"/>
          </a:xfrm>
          <a:prstGeom prst="rect">
            <a:avLst/>
          </a:prstGeom>
          <a:noFill/>
        </p:spPr>
      </p:pic>
      <p:pic>
        <p:nvPicPr>
          <p:cNvPr id="1031" name="Picture 7" descr="lightbulb"/>
          <p:cNvPicPr>
            <a:picLocks noChangeAspect="1" noChangeArrowheads="1" noCrop="1"/>
          </p:cNvPicPr>
          <p:nvPr/>
        </p:nvPicPr>
        <p:blipFill>
          <a:blip r:embed="rId3"/>
          <a:srcRect/>
          <a:stretch>
            <a:fillRect/>
          </a:stretch>
        </p:blipFill>
        <p:spPr bwMode="auto">
          <a:xfrm>
            <a:off x="7010400" y="685800"/>
            <a:ext cx="571500" cy="857250"/>
          </a:xfrm>
          <a:prstGeom prst="rect">
            <a:avLst/>
          </a:prstGeom>
          <a:noFill/>
        </p:spPr>
      </p:pic>
      <p:pic>
        <p:nvPicPr>
          <p:cNvPr id="1032" name="Picture 8" descr="lightbulb"/>
          <p:cNvPicPr>
            <a:picLocks noChangeAspect="1" noChangeArrowheads="1" noCrop="1"/>
          </p:cNvPicPr>
          <p:nvPr/>
        </p:nvPicPr>
        <p:blipFill>
          <a:blip r:embed="rId3"/>
          <a:srcRect/>
          <a:stretch>
            <a:fillRect/>
          </a:stretch>
        </p:blipFill>
        <p:spPr bwMode="auto">
          <a:xfrm>
            <a:off x="6172200" y="685800"/>
            <a:ext cx="571500" cy="85725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Anton van Leuwenhoek</a:t>
            </a:r>
          </a:p>
        </p:txBody>
      </p:sp>
      <p:sp>
        <p:nvSpPr>
          <p:cNvPr id="5123" name="Rectangle 3"/>
          <p:cNvSpPr>
            <a:spLocks noGrp="1" noChangeArrowheads="1"/>
          </p:cNvSpPr>
          <p:nvPr>
            <p:ph type="body" idx="1"/>
          </p:nvPr>
        </p:nvSpPr>
        <p:spPr/>
        <p:txBody>
          <a:bodyPr/>
          <a:lstStyle/>
          <a:p>
            <a:r>
              <a:rPr lang="en-US" sz="2400"/>
              <a:t>1673- Used a handmade microscope to observe pond scum &amp; discovered single-celled organisms</a:t>
            </a:r>
          </a:p>
          <a:p>
            <a:r>
              <a:rPr lang="en-US" sz="2400"/>
              <a:t>He called them “animalcules”</a:t>
            </a:r>
          </a:p>
          <a:p>
            <a:pPr>
              <a:buFont typeface="Wingdings" pitchFamily="2" charset="2"/>
              <a:buNone/>
            </a:pPr>
            <a:endParaRPr lang="en-US" sz="2400"/>
          </a:p>
          <a:p>
            <a:pPr>
              <a:buFont typeface="Wingdings" pitchFamily="2" charset="2"/>
              <a:buNone/>
            </a:pPr>
            <a:endParaRPr lang="en-US" sz="2400"/>
          </a:p>
          <a:p>
            <a:r>
              <a:rPr lang="en-US" sz="2400"/>
              <a:t>He also observed blood cells from fish, birds, frogs, dogs, and humans</a:t>
            </a:r>
          </a:p>
          <a:p>
            <a:r>
              <a:rPr lang="en-US" sz="2400"/>
              <a:t>Therefore, it was known that cells are found in animals as well as plants</a:t>
            </a:r>
          </a:p>
        </p:txBody>
      </p:sp>
      <p:pic>
        <p:nvPicPr>
          <p:cNvPr id="5124" name="Picture 4" descr="leeuwenhoek"/>
          <p:cNvPicPr>
            <a:picLocks noChangeAspect="1" noChangeArrowheads="1"/>
          </p:cNvPicPr>
          <p:nvPr/>
        </p:nvPicPr>
        <p:blipFill>
          <a:blip r:embed="rId3"/>
          <a:srcRect/>
          <a:stretch>
            <a:fillRect/>
          </a:stretch>
        </p:blipFill>
        <p:spPr bwMode="auto">
          <a:xfrm>
            <a:off x="6248400" y="228600"/>
            <a:ext cx="2667000" cy="1828800"/>
          </a:xfrm>
          <a:prstGeom prst="rect">
            <a:avLst/>
          </a:prstGeom>
          <a:noFill/>
        </p:spPr>
      </p:pic>
      <p:pic>
        <p:nvPicPr>
          <p:cNvPr id="5125" name="Picture 5" descr="Protista"/>
          <p:cNvPicPr>
            <a:picLocks noChangeAspect="1" noChangeArrowheads="1"/>
          </p:cNvPicPr>
          <p:nvPr/>
        </p:nvPicPr>
        <p:blipFill>
          <a:blip r:embed="rId4"/>
          <a:srcRect/>
          <a:stretch>
            <a:fillRect/>
          </a:stretch>
        </p:blipFill>
        <p:spPr bwMode="auto">
          <a:xfrm>
            <a:off x="5334000" y="2819400"/>
            <a:ext cx="2524125" cy="12954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150-200 Year Gap???</a:t>
            </a:r>
          </a:p>
        </p:txBody>
      </p:sp>
      <p:sp>
        <p:nvSpPr>
          <p:cNvPr id="6147" name="Rectangle 3"/>
          <p:cNvSpPr>
            <a:spLocks noGrp="1" noChangeArrowheads="1"/>
          </p:cNvSpPr>
          <p:nvPr>
            <p:ph type="body" idx="1"/>
          </p:nvPr>
        </p:nvSpPr>
        <p:spPr/>
        <p:txBody>
          <a:bodyPr/>
          <a:lstStyle/>
          <a:p>
            <a:r>
              <a:rPr lang="en-US" sz="2800"/>
              <a:t>Between the Hooke/Leuwenhoek discoveries and the mid 19</a:t>
            </a:r>
            <a:r>
              <a:rPr lang="en-US" sz="2800" baseline="30000"/>
              <a:t>th</a:t>
            </a:r>
            <a:r>
              <a:rPr lang="en-US" sz="2800"/>
              <a:t> century, very little cell advancements were made.</a:t>
            </a:r>
          </a:p>
          <a:p>
            <a:r>
              <a:rPr lang="en-US" sz="2800"/>
              <a:t>This is probably due to the widely accepted, traditional belief in Spontaneous Generation.</a:t>
            </a:r>
          </a:p>
          <a:p>
            <a:r>
              <a:rPr lang="en-US" sz="2800"/>
              <a:t>Examples: </a:t>
            </a:r>
          </a:p>
          <a:p>
            <a:pPr>
              <a:buFont typeface="Wingdings" pitchFamily="2" charset="2"/>
              <a:buNone/>
            </a:pPr>
            <a:r>
              <a:rPr lang="en-US" sz="2800"/>
              <a:t>	-Mice from dirty clothes/corn husks</a:t>
            </a:r>
          </a:p>
          <a:p>
            <a:pPr>
              <a:buFont typeface="Wingdings" pitchFamily="2" charset="2"/>
              <a:buNone/>
            </a:pPr>
            <a:r>
              <a:rPr lang="en-US" sz="2800"/>
              <a:t>	-Maggots from rotting meat</a:t>
            </a:r>
          </a:p>
        </p:txBody>
      </p:sp>
      <p:pic>
        <p:nvPicPr>
          <p:cNvPr id="6148" name="Picture 4" descr="phil"/>
          <p:cNvPicPr>
            <a:picLocks noChangeAspect="1" noChangeArrowheads="1"/>
          </p:cNvPicPr>
          <p:nvPr/>
        </p:nvPicPr>
        <p:blipFill>
          <a:blip r:embed="rId3"/>
          <a:srcRect l="23792" t="10345" r="7806"/>
          <a:stretch>
            <a:fillRect/>
          </a:stretch>
        </p:blipFill>
        <p:spPr bwMode="auto">
          <a:xfrm>
            <a:off x="6705600" y="4267200"/>
            <a:ext cx="1752600" cy="1981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8"/>
                                        </p:tgtEl>
                                        <p:attrNameLst>
                                          <p:attrName>style.visibility</p:attrName>
                                        </p:attrNameLst>
                                      </p:cBhvr>
                                      <p:to>
                                        <p:strVal val="visible"/>
                                      </p:to>
                                    </p:set>
                                    <p:anim calcmode="lin" valueType="num">
                                      <p:cBhvr additive="base">
                                        <p:cTn id="7" dur="500" fill="hold"/>
                                        <p:tgtEl>
                                          <p:spTgt spid="6148"/>
                                        </p:tgtEl>
                                        <p:attrNameLst>
                                          <p:attrName>ppt_x</p:attrName>
                                        </p:attrNameLst>
                                      </p:cBhvr>
                                      <p:tavLst>
                                        <p:tav tm="0">
                                          <p:val>
                                            <p:strVal val="#ppt_x"/>
                                          </p:val>
                                        </p:tav>
                                        <p:tav tm="100000">
                                          <p:val>
                                            <p:strVal val="#ppt_x"/>
                                          </p:val>
                                        </p:tav>
                                      </p:tavLst>
                                    </p:anim>
                                    <p:anim calcmode="lin" valueType="num">
                                      <p:cBhvr additive="base">
                                        <p:cTn id="8" dur="500" fill="hold"/>
                                        <p:tgtEl>
                                          <p:spTgt spid="61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19</a:t>
            </a:r>
            <a:r>
              <a:rPr lang="en-US" baseline="30000"/>
              <a:t>th</a:t>
            </a:r>
            <a:r>
              <a:rPr lang="en-US"/>
              <a:t> Century Advancement</a:t>
            </a:r>
          </a:p>
        </p:txBody>
      </p:sp>
      <p:sp>
        <p:nvSpPr>
          <p:cNvPr id="7171" name="Rectangle 3"/>
          <p:cNvSpPr>
            <a:spLocks noGrp="1" noChangeArrowheads="1"/>
          </p:cNvSpPr>
          <p:nvPr>
            <p:ph type="body" idx="1"/>
          </p:nvPr>
        </p:nvSpPr>
        <p:spPr/>
        <p:txBody>
          <a:bodyPr/>
          <a:lstStyle/>
          <a:p>
            <a:r>
              <a:rPr lang="en-US" sz="2400"/>
              <a:t>Much doubt existed around Spontaneous Generation</a:t>
            </a:r>
          </a:p>
          <a:p>
            <a:r>
              <a:rPr lang="en-US" sz="2400"/>
              <a:t>Conclusively disproved by Louis Pasteur</a:t>
            </a:r>
          </a:p>
          <a:p>
            <a:pPr>
              <a:buFont typeface="Wingdings" pitchFamily="2" charset="2"/>
              <a:buNone/>
            </a:pPr>
            <a:endParaRPr lang="en-US" sz="2400"/>
          </a:p>
          <a:p>
            <a:pPr>
              <a:buFont typeface="Wingdings" pitchFamily="2" charset="2"/>
              <a:buNone/>
            </a:pPr>
            <a:endParaRPr lang="en-US" sz="2400"/>
          </a:p>
          <a:p>
            <a:pPr>
              <a:buFont typeface="Wingdings" pitchFamily="2" charset="2"/>
              <a:buNone/>
            </a:pPr>
            <a:endParaRPr lang="en-US" sz="2400"/>
          </a:p>
          <a:p>
            <a:endParaRPr lang="en-US" sz="2400"/>
          </a:p>
          <a:p>
            <a:pPr>
              <a:buFont typeface="Wingdings" pitchFamily="2" charset="2"/>
              <a:buNone/>
            </a:pPr>
            <a:endParaRPr lang="en-US" sz="2400"/>
          </a:p>
        </p:txBody>
      </p:sp>
      <p:pic>
        <p:nvPicPr>
          <p:cNvPr id="7173" name="Picture 5" descr="Pasteur"/>
          <p:cNvPicPr>
            <a:picLocks noChangeAspect="1" noChangeArrowheads="1"/>
          </p:cNvPicPr>
          <p:nvPr/>
        </p:nvPicPr>
        <p:blipFill>
          <a:blip r:embed="rId3"/>
          <a:srcRect/>
          <a:stretch>
            <a:fillRect/>
          </a:stretch>
        </p:blipFill>
        <p:spPr bwMode="auto">
          <a:xfrm>
            <a:off x="381000" y="2895600"/>
            <a:ext cx="2914650" cy="3711575"/>
          </a:xfrm>
          <a:prstGeom prst="rect">
            <a:avLst/>
          </a:prstGeom>
          <a:noFill/>
        </p:spPr>
      </p:pic>
      <p:pic>
        <p:nvPicPr>
          <p:cNvPr id="7175" name="Picture 7" descr="Mouse"/>
          <p:cNvPicPr>
            <a:picLocks noChangeAspect="1" noChangeArrowheads="1" noCrop="1"/>
          </p:cNvPicPr>
          <p:nvPr/>
        </p:nvPicPr>
        <p:blipFill>
          <a:blip r:embed="rId4"/>
          <a:srcRect/>
          <a:stretch>
            <a:fillRect/>
          </a:stretch>
        </p:blipFill>
        <p:spPr bwMode="auto">
          <a:xfrm>
            <a:off x="6781800" y="3048000"/>
            <a:ext cx="2057400" cy="2362200"/>
          </a:xfrm>
          <a:prstGeom prst="rect">
            <a:avLst/>
          </a:prstGeom>
          <a:noFill/>
        </p:spPr>
      </p:pic>
      <p:sp>
        <p:nvSpPr>
          <p:cNvPr id="7179" name="Text Box 11"/>
          <p:cNvSpPr txBox="1">
            <a:spLocks noChangeArrowheads="1"/>
          </p:cNvSpPr>
          <p:nvPr/>
        </p:nvSpPr>
        <p:spPr bwMode="auto">
          <a:xfrm>
            <a:off x="3657600" y="2971800"/>
            <a:ext cx="2667000" cy="822325"/>
          </a:xfrm>
          <a:prstGeom prst="rect">
            <a:avLst/>
          </a:prstGeom>
          <a:noFill/>
          <a:ln w="9525">
            <a:noFill/>
            <a:miter lim="800000"/>
            <a:headEnd/>
            <a:tailEnd/>
          </a:ln>
          <a:effectLst/>
        </p:spPr>
        <p:txBody>
          <a:bodyPr>
            <a:spAutoFit/>
          </a:bodyPr>
          <a:lstStyle/>
          <a:p>
            <a:pPr>
              <a:spcBef>
                <a:spcPct val="50000"/>
              </a:spcBef>
            </a:pPr>
            <a:r>
              <a:rPr lang="en-US" b="1" u="sng"/>
              <a:t>Pasteur: Ummm, I don’t think so!!!</a:t>
            </a:r>
          </a:p>
        </p:txBody>
      </p:sp>
      <p:pic>
        <p:nvPicPr>
          <p:cNvPr id="7180" name="Picture 12" descr="bd10399_"/>
          <p:cNvPicPr>
            <a:picLocks noChangeAspect="1" noChangeArrowheads="1"/>
          </p:cNvPicPr>
          <p:nvPr/>
        </p:nvPicPr>
        <p:blipFill>
          <a:blip r:embed="rId5"/>
          <a:srcRect/>
          <a:stretch>
            <a:fillRect/>
          </a:stretch>
        </p:blipFill>
        <p:spPr bwMode="auto">
          <a:xfrm>
            <a:off x="3352800" y="4876800"/>
            <a:ext cx="1820863" cy="1765300"/>
          </a:xfrm>
          <a:prstGeom prst="rect">
            <a:avLst/>
          </a:prstGeom>
          <a:noFill/>
        </p:spPr>
      </p:pic>
      <p:pic>
        <p:nvPicPr>
          <p:cNvPr id="7181" name="Picture 13" descr="na01133a"/>
          <p:cNvPicPr>
            <a:picLocks noChangeAspect="1" noChangeArrowheads="1"/>
          </p:cNvPicPr>
          <p:nvPr/>
        </p:nvPicPr>
        <p:blipFill>
          <a:blip r:embed="rId6"/>
          <a:srcRect/>
          <a:stretch>
            <a:fillRect/>
          </a:stretch>
        </p:blipFill>
        <p:spPr bwMode="auto">
          <a:xfrm>
            <a:off x="5715000" y="4724400"/>
            <a:ext cx="606425" cy="1143000"/>
          </a:xfrm>
          <a:prstGeom prst="rect">
            <a:avLst/>
          </a:prstGeom>
          <a:noFill/>
        </p:spPr>
      </p:pic>
      <p:sp>
        <p:nvSpPr>
          <p:cNvPr id="7182" name="Text Box 14"/>
          <p:cNvSpPr txBox="1">
            <a:spLocks noChangeArrowheads="1"/>
          </p:cNvSpPr>
          <p:nvPr/>
        </p:nvSpPr>
        <p:spPr bwMode="auto">
          <a:xfrm>
            <a:off x="5181600" y="5257800"/>
            <a:ext cx="533400" cy="641350"/>
          </a:xfrm>
          <a:prstGeom prst="rect">
            <a:avLst/>
          </a:prstGeom>
          <a:noFill/>
          <a:ln w="9525">
            <a:noFill/>
            <a:miter lim="800000"/>
            <a:headEnd/>
            <a:tailEnd/>
          </a:ln>
          <a:effectLst/>
        </p:spPr>
        <p:txBody>
          <a:bodyPr>
            <a:spAutoFit/>
          </a:bodyPr>
          <a:lstStyle/>
          <a:p>
            <a:pPr>
              <a:spcBef>
                <a:spcPct val="50000"/>
              </a:spcBef>
            </a:pPr>
            <a:r>
              <a:rPr lang="en-US" sz="3600"/>
              <a:t>+</a:t>
            </a:r>
          </a:p>
        </p:txBody>
      </p:sp>
      <p:sp>
        <p:nvSpPr>
          <p:cNvPr id="7183" name="Text Box 15"/>
          <p:cNvSpPr txBox="1">
            <a:spLocks noChangeArrowheads="1"/>
          </p:cNvSpPr>
          <p:nvPr/>
        </p:nvSpPr>
        <p:spPr bwMode="auto">
          <a:xfrm>
            <a:off x="6324600" y="4191000"/>
            <a:ext cx="457200" cy="641350"/>
          </a:xfrm>
          <a:prstGeom prst="rect">
            <a:avLst/>
          </a:prstGeom>
          <a:noFill/>
          <a:ln w="9525">
            <a:noFill/>
            <a:miter lim="800000"/>
            <a:headEnd/>
            <a:tailEnd/>
          </a:ln>
          <a:effectLst/>
        </p:spPr>
        <p:txBody>
          <a:bodyPr>
            <a:spAutoFit/>
          </a:bodyPr>
          <a:lstStyle/>
          <a:p>
            <a:pPr>
              <a:spcBef>
                <a:spcPct val="50000"/>
              </a:spcBef>
            </a:pPr>
            <a:r>
              <a:rPr lang="en-US" sz="3600"/>
              <a:t>=</a:t>
            </a:r>
          </a:p>
        </p:txBody>
      </p:sp>
      <p:sp>
        <p:nvSpPr>
          <p:cNvPr id="7184" name="Text Box 16"/>
          <p:cNvSpPr txBox="1">
            <a:spLocks noChangeArrowheads="1"/>
          </p:cNvSpPr>
          <p:nvPr/>
        </p:nvSpPr>
        <p:spPr bwMode="auto">
          <a:xfrm>
            <a:off x="6248400" y="4191000"/>
            <a:ext cx="609600" cy="457200"/>
          </a:xfrm>
          <a:prstGeom prst="rect">
            <a:avLst/>
          </a:prstGeom>
          <a:noFill/>
          <a:ln w="9525">
            <a:noFill/>
            <a:miter lim="800000"/>
            <a:headEnd/>
            <a:tailEnd/>
          </a:ln>
          <a:effectLst/>
        </p:spPr>
        <p:txBody>
          <a:bodyPr>
            <a:spAutoFit/>
          </a:bodyPr>
          <a:lstStyle/>
          <a:p>
            <a:pPr>
              <a:spcBef>
                <a:spcPct val="50000"/>
              </a:spcBef>
            </a:pPr>
            <a:endParaRPr lang="en-GB"/>
          </a:p>
        </p:txBody>
      </p:sp>
      <p:sp>
        <p:nvSpPr>
          <p:cNvPr id="7185" name="Text Box 17"/>
          <p:cNvSpPr txBox="1">
            <a:spLocks noChangeArrowheads="1"/>
          </p:cNvSpPr>
          <p:nvPr/>
        </p:nvSpPr>
        <p:spPr bwMode="auto">
          <a:xfrm>
            <a:off x="8763000" y="3733800"/>
            <a:ext cx="381000" cy="641350"/>
          </a:xfrm>
          <a:prstGeom prst="rect">
            <a:avLst/>
          </a:prstGeom>
          <a:noFill/>
          <a:ln w="9525">
            <a:noFill/>
            <a:miter lim="800000"/>
            <a:headEnd/>
            <a:tailEnd/>
          </a:ln>
          <a:effectLst/>
        </p:spPr>
        <p:txBody>
          <a:bodyPr>
            <a:spAutoFit/>
          </a:bodyPr>
          <a:lstStyle/>
          <a:p>
            <a:pPr>
              <a:spcBef>
                <a:spcPct val="50000"/>
              </a:spcBef>
            </a:pPr>
            <a:r>
              <a:rPr lang="en-US" sz="360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717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7180"/>
                                        </p:tgtEl>
                                        <p:attrNameLst>
                                          <p:attrName>style.visibility</p:attrName>
                                        </p:attrNameLst>
                                      </p:cBhvr>
                                      <p:to>
                                        <p:strVal val="visible"/>
                                      </p:to>
                                    </p:set>
                                    <p:animEffect transition="in" filter="dissolve">
                                      <p:cBhvr>
                                        <p:cTn id="11" dur="500"/>
                                        <p:tgtEl>
                                          <p:spTgt spid="7180"/>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7181"/>
                                        </p:tgtEl>
                                        <p:attrNameLst>
                                          <p:attrName>style.visibility</p:attrName>
                                        </p:attrNameLst>
                                      </p:cBhvr>
                                      <p:to>
                                        <p:strVal val="visible"/>
                                      </p:to>
                                    </p:set>
                                    <p:animEffect transition="in" filter="blinds(horizontal)">
                                      <p:cBhvr>
                                        <p:cTn id="16" dur="500"/>
                                        <p:tgtEl>
                                          <p:spTgt spid="7181"/>
                                        </p:tgtEl>
                                      </p:cBhvr>
                                    </p:animEffect>
                                  </p:childTnLst>
                                </p:cTn>
                              </p:par>
                            </p:childTnLst>
                          </p:cTn>
                        </p:par>
                      </p:childTnLst>
                    </p:cTn>
                  </p:par>
                  <p:par>
                    <p:cTn id="17" fill="hold">
                      <p:stCondLst>
                        <p:cond delay="indefinite"/>
                      </p:stCondLst>
                      <p:childTnLst>
                        <p:par>
                          <p:cTn id="18" fill="hold">
                            <p:stCondLst>
                              <p:cond delay="0"/>
                            </p:stCondLst>
                            <p:childTnLst>
                              <p:par>
                                <p:cTn id="19" presetID="15" presetClass="entr" presetSubtype="0" fill="hold" nodeType="clickEffect">
                                  <p:stCondLst>
                                    <p:cond delay="0"/>
                                  </p:stCondLst>
                                  <p:childTnLst>
                                    <p:set>
                                      <p:cBhvr>
                                        <p:cTn id="20" dur="1" fill="hold">
                                          <p:stCondLst>
                                            <p:cond delay="0"/>
                                          </p:stCondLst>
                                        </p:cTn>
                                        <p:tgtEl>
                                          <p:spTgt spid="7175"/>
                                        </p:tgtEl>
                                        <p:attrNameLst>
                                          <p:attrName>style.visibility</p:attrName>
                                        </p:attrNameLst>
                                      </p:cBhvr>
                                      <p:to>
                                        <p:strVal val="visible"/>
                                      </p:to>
                                    </p:set>
                                    <p:anim calcmode="lin" valueType="num">
                                      <p:cBhvr>
                                        <p:cTn id="21" dur="1000" fill="hold"/>
                                        <p:tgtEl>
                                          <p:spTgt spid="7175"/>
                                        </p:tgtEl>
                                        <p:attrNameLst>
                                          <p:attrName>ppt_w</p:attrName>
                                        </p:attrNameLst>
                                      </p:cBhvr>
                                      <p:tavLst>
                                        <p:tav tm="0">
                                          <p:val>
                                            <p:fltVal val="0"/>
                                          </p:val>
                                        </p:tav>
                                        <p:tav tm="100000">
                                          <p:val>
                                            <p:strVal val="#ppt_w"/>
                                          </p:val>
                                        </p:tav>
                                      </p:tavLst>
                                    </p:anim>
                                    <p:anim calcmode="lin" valueType="num">
                                      <p:cBhvr>
                                        <p:cTn id="22" dur="1000" fill="hold"/>
                                        <p:tgtEl>
                                          <p:spTgt spid="7175"/>
                                        </p:tgtEl>
                                        <p:attrNameLst>
                                          <p:attrName>ppt_h</p:attrName>
                                        </p:attrNameLst>
                                      </p:cBhvr>
                                      <p:tavLst>
                                        <p:tav tm="0">
                                          <p:val>
                                            <p:fltVal val="0"/>
                                          </p:val>
                                        </p:tav>
                                        <p:tav tm="100000">
                                          <p:val>
                                            <p:strVal val="#ppt_h"/>
                                          </p:val>
                                        </p:tav>
                                      </p:tavLst>
                                    </p:anim>
                                    <p:anim calcmode="lin" valueType="num">
                                      <p:cBhvr>
                                        <p:cTn id="23" dur="1000" fill="hold"/>
                                        <p:tgtEl>
                                          <p:spTgt spid="7175"/>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717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7179"/>
                                        </p:tgtEl>
                                        <p:attrNameLst>
                                          <p:attrName>style.visibility</p:attrName>
                                        </p:attrNameLst>
                                      </p:cBhvr>
                                      <p:to>
                                        <p:strVal val="visible"/>
                                      </p:to>
                                    </p:set>
                                    <p:animEffect transition="in" filter="blinds(horizontal)">
                                      <p:cBhvr>
                                        <p:cTn id="29" dur="500"/>
                                        <p:tgtEl>
                                          <p:spTgt spid="7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9"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Development of Cell Theory</a:t>
            </a:r>
          </a:p>
        </p:txBody>
      </p:sp>
      <p:sp>
        <p:nvSpPr>
          <p:cNvPr id="8195" name="Rectangle 3"/>
          <p:cNvSpPr>
            <a:spLocks noGrp="1" noChangeArrowheads="1"/>
          </p:cNvSpPr>
          <p:nvPr>
            <p:ph type="body" idx="1"/>
          </p:nvPr>
        </p:nvSpPr>
        <p:spPr/>
        <p:txBody>
          <a:bodyPr/>
          <a:lstStyle/>
          <a:p>
            <a:r>
              <a:rPr lang="en-US" sz="2600"/>
              <a:t>1838- German Botanist, Matthias Schleiden, concluded that all plant parts are made of cells</a:t>
            </a:r>
          </a:p>
          <a:p>
            <a:r>
              <a:rPr lang="en-US" sz="2600"/>
              <a:t>1839- German physiologist, Theodor Schwann, who was a close friend of Schleiden, stated that all animal tissues are composed of cells.</a:t>
            </a:r>
          </a:p>
        </p:txBody>
      </p:sp>
      <p:pic>
        <p:nvPicPr>
          <p:cNvPr id="8196" name="Picture 4" descr="schleiden"/>
          <p:cNvPicPr>
            <a:picLocks noChangeAspect="1" noChangeArrowheads="1"/>
          </p:cNvPicPr>
          <p:nvPr/>
        </p:nvPicPr>
        <p:blipFill>
          <a:blip r:embed="rId3"/>
          <a:srcRect/>
          <a:stretch>
            <a:fillRect/>
          </a:stretch>
        </p:blipFill>
        <p:spPr bwMode="auto">
          <a:xfrm>
            <a:off x="1066800" y="4114800"/>
            <a:ext cx="2743200" cy="2743200"/>
          </a:xfrm>
          <a:prstGeom prst="rect">
            <a:avLst/>
          </a:prstGeom>
          <a:noFill/>
        </p:spPr>
      </p:pic>
      <p:pic>
        <p:nvPicPr>
          <p:cNvPr id="8197" name="Picture 5" descr="schwann"/>
          <p:cNvPicPr>
            <a:picLocks noChangeAspect="1" noChangeArrowheads="1"/>
          </p:cNvPicPr>
          <p:nvPr/>
        </p:nvPicPr>
        <p:blipFill>
          <a:blip r:embed="rId4"/>
          <a:srcRect r="6451"/>
          <a:stretch>
            <a:fillRect/>
          </a:stretch>
        </p:blipFill>
        <p:spPr bwMode="auto">
          <a:xfrm>
            <a:off x="4953000" y="4114800"/>
            <a:ext cx="2514600" cy="27432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Development of Cell Theory</a:t>
            </a:r>
          </a:p>
        </p:txBody>
      </p:sp>
      <p:sp>
        <p:nvSpPr>
          <p:cNvPr id="9219" name="Rectangle 3"/>
          <p:cNvSpPr>
            <a:spLocks noGrp="1" noChangeArrowheads="1"/>
          </p:cNvSpPr>
          <p:nvPr>
            <p:ph type="body" idx="1"/>
          </p:nvPr>
        </p:nvSpPr>
        <p:spPr/>
        <p:txBody>
          <a:bodyPr/>
          <a:lstStyle/>
          <a:p>
            <a:r>
              <a:rPr lang="en-US" sz="2800"/>
              <a:t>1858- Rudolf Virchow, German physician, after extensive study of cellular pathology, concluded that cells must arise from preexisting cells.</a:t>
            </a:r>
          </a:p>
        </p:txBody>
      </p:sp>
      <p:pic>
        <p:nvPicPr>
          <p:cNvPr id="9220" name="Picture 4" descr="virchow"/>
          <p:cNvPicPr>
            <a:picLocks noChangeAspect="1" noChangeArrowheads="1"/>
          </p:cNvPicPr>
          <p:nvPr/>
        </p:nvPicPr>
        <p:blipFill>
          <a:blip r:embed="rId3"/>
          <a:srcRect/>
          <a:stretch>
            <a:fillRect/>
          </a:stretch>
        </p:blipFill>
        <p:spPr bwMode="auto">
          <a:xfrm>
            <a:off x="3886200" y="3352800"/>
            <a:ext cx="3886200" cy="3278188"/>
          </a:xfrm>
          <a:prstGeom prst="rect">
            <a:avLst/>
          </a:prstGeom>
          <a:noFill/>
        </p:spPr>
      </p:pic>
      <p:pic>
        <p:nvPicPr>
          <p:cNvPr id="9221" name="Picture 5" descr="anaphase"/>
          <p:cNvPicPr>
            <a:picLocks noChangeAspect="1" noChangeArrowheads="1"/>
          </p:cNvPicPr>
          <p:nvPr/>
        </p:nvPicPr>
        <p:blipFill>
          <a:blip r:embed="rId4"/>
          <a:srcRect/>
          <a:stretch>
            <a:fillRect/>
          </a:stretch>
        </p:blipFill>
        <p:spPr bwMode="auto">
          <a:xfrm>
            <a:off x="1371600" y="3810000"/>
            <a:ext cx="1828800" cy="1143000"/>
          </a:xfrm>
          <a:prstGeom prst="rect">
            <a:avLst/>
          </a:prstGeom>
          <a:noFill/>
        </p:spPr>
      </p:pic>
      <p:pic>
        <p:nvPicPr>
          <p:cNvPr id="9223" name="Picture 7" descr="telophase2"/>
          <p:cNvPicPr>
            <a:picLocks noChangeAspect="1" noChangeArrowheads="1"/>
          </p:cNvPicPr>
          <p:nvPr/>
        </p:nvPicPr>
        <p:blipFill>
          <a:blip r:embed="rId5"/>
          <a:srcRect/>
          <a:stretch>
            <a:fillRect/>
          </a:stretch>
        </p:blipFill>
        <p:spPr bwMode="auto">
          <a:xfrm>
            <a:off x="1371600" y="5181600"/>
            <a:ext cx="1828800" cy="1143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221"/>
                                        </p:tgtEl>
                                        <p:attrNameLst>
                                          <p:attrName>style.visibility</p:attrName>
                                        </p:attrNameLst>
                                      </p:cBhvr>
                                      <p:to>
                                        <p:strVal val="visible"/>
                                      </p:to>
                                    </p:set>
                                    <p:animEffect transition="in" filter="blinds(horizontal)">
                                      <p:cBhvr>
                                        <p:cTn id="7" dur="500"/>
                                        <p:tgtEl>
                                          <p:spTgt spid="922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223"/>
                                        </p:tgtEl>
                                        <p:attrNameLst>
                                          <p:attrName>style.visibility</p:attrName>
                                        </p:attrNameLst>
                                      </p:cBhvr>
                                      <p:to>
                                        <p:strVal val="visible"/>
                                      </p:to>
                                    </p:set>
                                    <p:animEffect transition="in" filter="blinds(horizontal)">
                                      <p:cBhvr>
                                        <p:cTn id="12" dur="500"/>
                                        <p:tgtEl>
                                          <p:spTgt spid="9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The Cell Theory Complete</a:t>
            </a:r>
          </a:p>
        </p:txBody>
      </p:sp>
      <p:sp>
        <p:nvSpPr>
          <p:cNvPr id="10243" name="Rectangle 3"/>
          <p:cNvSpPr>
            <a:spLocks noGrp="1" noChangeArrowheads="1"/>
          </p:cNvSpPr>
          <p:nvPr>
            <p:ph type="body" idx="1"/>
          </p:nvPr>
        </p:nvSpPr>
        <p:spPr/>
        <p:txBody>
          <a:bodyPr/>
          <a:lstStyle/>
          <a:p>
            <a:r>
              <a:rPr lang="en-US" sz="2800"/>
              <a:t>The 3 Basic Components of the Cell Theory were now complete:</a:t>
            </a:r>
          </a:p>
          <a:p>
            <a:r>
              <a:rPr lang="en-US" sz="2600"/>
              <a:t>1. All organisms are composed of one or more cells. (Schleiden &amp; Schwann)(1838-39)</a:t>
            </a:r>
          </a:p>
          <a:p>
            <a:r>
              <a:rPr lang="en-US" sz="2600"/>
              <a:t>2. The cell is the basic unit of life in all living things. (Schleiden &amp; Schwann)(1838-39)</a:t>
            </a:r>
          </a:p>
          <a:p>
            <a:r>
              <a:rPr lang="en-US" sz="2600"/>
              <a:t>3. All cells are produced by the division of preexisting cells. (Virchow)(1858)</a:t>
            </a:r>
          </a:p>
        </p:txBody>
      </p:sp>
    </p:spTree>
  </p:cSld>
  <p:clrMapOvr>
    <a:masterClrMapping/>
  </p:clrMapOvr>
</p:sld>
</file>

<file path=ppt/theme/theme1.xml><?xml version="1.0" encoding="utf-8"?>
<a:theme xmlns:a="http://schemas.openxmlformats.org/drawingml/2006/main" name="Whirlpool">
  <a:themeElements>
    <a:clrScheme name="Whirlpool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fontScheme name="Whirlpoo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Whirlpool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2">
        <a:dk1>
          <a:srgbClr val="000066"/>
        </a:dk1>
        <a:lt1>
          <a:srgbClr val="FFFFFF"/>
        </a:lt1>
        <a:dk2>
          <a:srgbClr val="6699FF"/>
        </a:dk2>
        <a:lt2>
          <a:srgbClr val="CCFFFF"/>
        </a:lt2>
        <a:accent1>
          <a:srgbClr val="CC99FF"/>
        </a:accent1>
        <a:accent2>
          <a:srgbClr val="9999FF"/>
        </a:accent2>
        <a:accent3>
          <a:srgbClr val="B8CAFF"/>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3">
        <a:dk1>
          <a:srgbClr val="393939"/>
        </a:dk1>
        <a:lt1>
          <a:srgbClr val="FFFFFF"/>
        </a:lt1>
        <a:dk2>
          <a:srgbClr val="000000"/>
        </a:dk2>
        <a:lt2>
          <a:srgbClr val="FFFFFF"/>
        </a:lt2>
        <a:accent1>
          <a:srgbClr val="CBCBCB"/>
        </a:accent1>
        <a:accent2>
          <a:srgbClr val="868686"/>
        </a:accent2>
        <a:accent3>
          <a:srgbClr val="AAAAAA"/>
        </a:accent3>
        <a:accent4>
          <a:srgbClr val="DADADA"/>
        </a:accent4>
        <a:accent5>
          <a:srgbClr val="E2E2E2"/>
        </a:accent5>
        <a:accent6>
          <a:srgbClr val="797979"/>
        </a:accent6>
        <a:hlink>
          <a:srgbClr val="4D4D4D"/>
        </a:hlink>
        <a:folHlink>
          <a:srgbClr val="EAEAEA"/>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Designs\Whirlpool.pot</Template>
  <TotalTime>916</TotalTime>
  <Words>577</Words>
  <Application>Microsoft PowerPoint</Application>
  <PresentationFormat>On-screen Show (4:3)</PresentationFormat>
  <Paragraphs>73</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Times New Roman</vt:lpstr>
      <vt:lpstr>Tahoma</vt:lpstr>
      <vt:lpstr>Wingdings</vt:lpstr>
      <vt:lpstr>Arial</vt:lpstr>
      <vt:lpstr>Whirlpool</vt:lpstr>
      <vt:lpstr>     The Cell Theory</vt:lpstr>
      <vt:lpstr>Some Random Cell Facts</vt:lpstr>
      <vt:lpstr>Discovery of Cells</vt:lpstr>
      <vt:lpstr>Anton van Leuwenhoek</vt:lpstr>
      <vt:lpstr>150-200 Year Gap???</vt:lpstr>
      <vt:lpstr>19th Century Advancement</vt:lpstr>
      <vt:lpstr>Development of Cell Theory</vt:lpstr>
      <vt:lpstr>Development of Cell Theory</vt:lpstr>
      <vt:lpstr>The Cell Theory Complete</vt:lpstr>
      <vt:lpstr>Modern Cell Theory</vt:lpstr>
      <vt:lpstr>How Has The Cell Theory Been Used?</vt:lpstr>
      <vt:lpstr>Some Parting Thoughts</vt:lpstr>
      <vt:lpstr>Slide 13</vt:lpstr>
    </vt:vector>
  </TitlesOfParts>
  <Company>Cedarville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Cell Theory</dc:title>
  <dc:creator>s1250620</dc:creator>
  <cp:lastModifiedBy>PCS</cp:lastModifiedBy>
  <cp:revision>18</cp:revision>
  <dcterms:created xsi:type="dcterms:W3CDTF">2003-02-03T03:11:14Z</dcterms:created>
  <dcterms:modified xsi:type="dcterms:W3CDTF">2011-01-03T14:38:48Z</dcterms:modified>
</cp:coreProperties>
</file>